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comments/modernComment_7FFE5EB7_5AAF7B8B.xml" ContentType="application/vnd.ms-powerpoint.comment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3"/>
  </p:sldMasterIdLst>
  <p:notesMasterIdLst>
    <p:notesMasterId r:id="rId30"/>
  </p:notesMasterIdLst>
  <p:sldIdLst>
    <p:sldId id="2147376862" r:id="rId4"/>
    <p:sldId id="2147376823" r:id="rId5"/>
    <p:sldId id="258" r:id="rId6"/>
    <p:sldId id="263" r:id="rId7"/>
    <p:sldId id="261" r:id="rId8"/>
    <p:sldId id="260" r:id="rId9"/>
    <p:sldId id="262" r:id="rId10"/>
    <p:sldId id="264" r:id="rId11"/>
    <p:sldId id="265" r:id="rId12"/>
    <p:sldId id="268" r:id="rId13"/>
    <p:sldId id="266" r:id="rId14"/>
    <p:sldId id="1898" r:id="rId15"/>
    <p:sldId id="2147376859" r:id="rId16"/>
    <p:sldId id="1872" r:id="rId17"/>
    <p:sldId id="1880" r:id="rId18"/>
    <p:sldId id="1812" r:id="rId19"/>
    <p:sldId id="1892" r:id="rId20"/>
    <p:sldId id="1894" r:id="rId21"/>
    <p:sldId id="1829" r:id="rId22"/>
    <p:sldId id="1891" r:id="rId23"/>
    <p:sldId id="1890" r:id="rId24"/>
    <p:sldId id="1830" r:id="rId25"/>
    <p:sldId id="1901" r:id="rId26"/>
    <p:sldId id="2147376860" r:id="rId27"/>
    <p:sldId id="2147376861" r:id="rId28"/>
    <p:sldId id="1888"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02233C3-3590-918C-AB2A-29C5013003FC}" name="Narissa Claiborne" initials="NC" userId="S::nclaiborne@centralina.org::2fab26a7-498b-4b50-bb86-7a466b0fab4c"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32DF808-FCB3-42CC-86F2-C76F94749D68}" v="1" dt="2024-08-16T14:46:13.276"/>
    <p1510:client id="{42C29DB5-13D9-4E0D-BEA2-96AC0A19263C}" v="28" dt="2024-08-16T14:00:21.876"/>
    <p1510:client id="{D84AF913-5878-4641-9253-C3BCFB96C7CD}" v="1" dt="2024-08-16T14:28:11.026"/>
    <p1510:client id="{F874841F-0BB7-4D9C-6A30-68154522FF32}" v="3" dt="2024-08-16T14:27:57.34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72" autoAdjust="0"/>
    <p:restoredTop sz="94660"/>
  </p:normalViewPr>
  <p:slideViewPr>
    <p:cSldViewPr snapToGrid="0">
      <p:cViewPr varScale="1">
        <p:scale>
          <a:sx n="107" d="100"/>
          <a:sy n="107" d="100"/>
        </p:scale>
        <p:origin x="384"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1.xml"/><Relationship Id="rId21" Type="http://schemas.openxmlformats.org/officeDocument/2006/relationships/slide" Target="slides/slide18.xml"/><Relationship Id="rId34"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microsoft.com/office/2018/10/relationships/authors" Target="author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notesMaster" Target="notesMasters/notesMaster1.xml"/><Relationship Id="rId35" Type="http://schemas.microsoft.com/office/2015/10/relationships/revisionInfo" Target="revisionInfo.xml"/></Relationships>
</file>

<file path=ppt/comments/modernComment_7FFE5EB7_5AAF7B8B.xml><?xml version="1.0" encoding="utf-8"?>
<p188:cmLst xmlns:a="http://schemas.openxmlformats.org/drawingml/2006/main" xmlns:r="http://schemas.openxmlformats.org/officeDocument/2006/relationships" xmlns:p188="http://schemas.microsoft.com/office/powerpoint/2018/8/main">
  <p188:cm id="{35DF0379-1E88-4616-9DEB-A3EE3EB1C477}" authorId="{802233C3-3590-918C-AB2A-29C5013003FC}" created="2024-08-16T14:26:40.546">
    <pc:sldMkLst xmlns:pc="http://schemas.microsoft.com/office/powerpoint/2013/main/command">
      <pc:docMk/>
      <pc:sldMk cId="1521449867" sldId="2147376823"/>
    </pc:sldMkLst>
    <p188:txBody>
      <a:bodyPr/>
      <a:lstStyle/>
      <a:p>
        <a:r>
          <a:rPr lang="en-US"/>
          <a:t>[@Emily Hickok]GG wants to add their contact info. Hold off. I guess I'll make another slide...</a:t>
        </a:r>
      </a:p>
    </p188:txBody>
  </p188:cm>
</p188:cmLst>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96E9AB4-69B3-406C-80F4-CB20E5086913}" type="doc">
      <dgm:prSet loTypeId="urn:microsoft.com/office/officeart/2005/8/layout/vProcess5" loCatId="process" qsTypeId="urn:microsoft.com/office/officeart/2005/8/quickstyle/simple1" qsCatId="simple" csTypeId="urn:microsoft.com/office/officeart/2005/8/colors/colorful2" csCatId="colorful" phldr="1"/>
      <dgm:spPr/>
      <dgm:t>
        <a:bodyPr/>
        <a:lstStyle/>
        <a:p>
          <a:endParaRPr lang="en-US"/>
        </a:p>
      </dgm:t>
    </dgm:pt>
    <dgm:pt modelId="{06A41F2F-4393-4DFA-8C45-84DC6146C105}">
      <dgm:prSet/>
      <dgm:spPr/>
      <dgm:t>
        <a:bodyPr/>
        <a:lstStyle/>
        <a:p>
          <a:r>
            <a:rPr lang="en-US"/>
            <a:t>Local elected officials' workshop.</a:t>
          </a:r>
        </a:p>
      </dgm:t>
    </dgm:pt>
    <dgm:pt modelId="{D69E2C1E-49F5-4D36-9CAC-965CB354278B}" type="parTrans" cxnId="{8572D4D2-7D1D-48AF-A40C-25DCD1D278D4}">
      <dgm:prSet/>
      <dgm:spPr/>
      <dgm:t>
        <a:bodyPr/>
        <a:lstStyle/>
        <a:p>
          <a:endParaRPr lang="en-US"/>
        </a:p>
      </dgm:t>
    </dgm:pt>
    <dgm:pt modelId="{F01EAC8B-8227-4026-9C5D-A9522E5143F7}" type="sibTrans" cxnId="{8572D4D2-7D1D-48AF-A40C-25DCD1D278D4}">
      <dgm:prSet/>
      <dgm:spPr/>
      <dgm:t>
        <a:bodyPr/>
        <a:lstStyle/>
        <a:p>
          <a:endParaRPr lang="en-US"/>
        </a:p>
      </dgm:t>
    </dgm:pt>
    <dgm:pt modelId="{A18D07C9-7ED5-475E-9E2B-2402E5D38BC1}">
      <dgm:prSet/>
      <dgm:spPr/>
      <dgm:t>
        <a:bodyPr/>
        <a:lstStyle/>
        <a:p>
          <a:r>
            <a:rPr lang="en-US"/>
            <a:t>Training videos for municipal staff.</a:t>
          </a:r>
        </a:p>
      </dgm:t>
    </dgm:pt>
    <dgm:pt modelId="{69CB4983-16D8-4DB9-87AF-CA2C22BD780E}" type="parTrans" cxnId="{39659A9D-1BD0-4878-BD7B-3847B90DBAE2}">
      <dgm:prSet/>
      <dgm:spPr/>
      <dgm:t>
        <a:bodyPr/>
        <a:lstStyle/>
        <a:p>
          <a:endParaRPr lang="en-US"/>
        </a:p>
      </dgm:t>
    </dgm:pt>
    <dgm:pt modelId="{BA49D27C-6B6C-4B57-BF72-CE567B3B045E}" type="sibTrans" cxnId="{39659A9D-1BD0-4878-BD7B-3847B90DBAE2}">
      <dgm:prSet/>
      <dgm:spPr/>
      <dgm:t>
        <a:bodyPr/>
        <a:lstStyle/>
        <a:p>
          <a:endParaRPr lang="en-US"/>
        </a:p>
      </dgm:t>
    </dgm:pt>
    <dgm:pt modelId="{D0BDA881-5F9F-4D4C-B2E1-59C8CD0997D6}">
      <dgm:prSet/>
      <dgm:spPr/>
      <dgm:t>
        <a:bodyPr/>
        <a:lstStyle/>
        <a:p>
          <a:r>
            <a:rPr lang="en-US"/>
            <a:t>Online tracking of staff training.</a:t>
          </a:r>
        </a:p>
      </dgm:t>
    </dgm:pt>
    <dgm:pt modelId="{58B84D90-7567-4131-B6DC-6BD68578707A}" type="parTrans" cxnId="{ABFF4F1B-2A74-475F-9085-78CBF12E7613}">
      <dgm:prSet/>
      <dgm:spPr/>
      <dgm:t>
        <a:bodyPr/>
        <a:lstStyle/>
        <a:p>
          <a:endParaRPr lang="en-US"/>
        </a:p>
      </dgm:t>
    </dgm:pt>
    <dgm:pt modelId="{573A4D20-06CB-44A5-A2EE-E762375807A3}" type="sibTrans" cxnId="{ABFF4F1B-2A74-475F-9085-78CBF12E7613}">
      <dgm:prSet/>
      <dgm:spPr/>
      <dgm:t>
        <a:bodyPr/>
        <a:lstStyle/>
        <a:p>
          <a:endParaRPr lang="en-US"/>
        </a:p>
      </dgm:t>
    </dgm:pt>
    <dgm:pt modelId="{F8325171-F8D6-41D7-AD74-F83DA635A424}" type="pres">
      <dgm:prSet presAssocID="{296E9AB4-69B3-406C-80F4-CB20E5086913}" presName="outerComposite" presStyleCnt="0">
        <dgm:presLayoutVars>
          <dgm:chMax val="5"/>
          <dgm:dir/>
          <dgm:resizeHandles val="exact"/>
        </dgm:presLayoutVars>
      </dgm:prSet>
      <dgm:spPr/>
    </dgm:pt>
    <dgm:pt modelId="{6130BB92-632C-49E2-AF3B-F0E0385BFAEA}" type="pres">
      <dgm:prSet presAssocID="{296E9AB4-69B3-406C-80F4-CB20E5086913}" presName="dummyMaxCanvas" presStyleCnt="0">
        <dgm:presLayoutVars/>
      </dgm:prSet>
      <dgm:spPr/>
    </dgm:pt>
    <dgm:pt modelId="{EFD909C7-B4C8-41DD-9C59-EDB5DA23B617}" type="pres">
      <dgm:prSet presAssocID="{296E9AB4-69B3-406C-80F4-CB20E5086913}" presName="ThreeNodes_1" presStyleLbl="node1" presStyleIdx="0" presStyleCnt="3">
        <dgm:presLayoutVars>
          <dgm:bulletEnabled val="1"/>
        </dgm:presLayoutVars>
      </dgm:prSet>
      <dgm:spPr/>
    </dgm:pt>
    <dgm:pt modelId="{BC7607B1-6D4A-4697-9E35-69D659889BC7}" type="pres">
      <dgm:prSet presAssocID="{296E9AB4-69B3-406C-80F4-CB20E5086913}" presName="ThreeNodes_2" presStyleLbl="node1" presStyleIdx="1" presStyleCnt="3">
        <dgm:presLayoutVars>
          <dgm:bulletEnabled val="1"/>
        </dgm:presLayoutVars>
      </dgm:prSet>
      <dgm:spPr/>
    </dgm:pt>
    <dgm:pt modelId="{450591C9-9A98-418F-9038-54FF029E6AEC}" type="pres">
      <dgm:prSet presAssocID="{296E9AB4-69B3-406C-80F4-CB20E5086913}" presName="ThreeNodes_3" presStyleLbl="node1" presStyleIdx="2" presStyleCnt="3">
        <dgm:presLayoutVars>
          <dgm:bulletEnabled val="1"/>
        </dgm:presLayoutVars>
      </dgm:prSet>
      <dgm:spPr/>
    </dgm:pt>
    <dgm:pt modelId="{1284582A-F4D3-431D-A7DF-8D0796017EA8}" type="pres">
      <dgm:prSet presAssocID="{296E9AB4-69B3-406C-80F4-CB20E5086913}" presName="ThreeConn_1-2" presStyleLbl="fgAccFollowNode1" presStyleIdx="0" presStyleCnt="2">
        <dgm:presLayoutVars>
          <dgm:bulletEnabled val="1"/>
        </dgm:presLayoutVars>
      </dgm:prSet>
      <dgm:spPr/>
    </dgm:pt>
    <dgm:pt modelId="{44C81FC3-639E-45ED-9507-9E90557AB962}" type="pres">
      <dgm:prSet presAssocID="{296E9AB4-69B3-406C-80F4-CB20E5086913}" presName="ThreeConn_2-3" presStyleLbl="fgAccFollowNode1" presStyleIdx="1" presStyleCnt="2">
        <dgm:presLayoutVars>
          <dgm:bulletEnabled val="1"/>
        </dgm:presLayoutVars>
      </dgm:prSet>
      <dgm:spPr/>
    </dgm:pt>
    <dgm:pt modelId="{EBE8B013-80C9-48C0-ADFD-0CAFC47389A4}" type="pres">
      <dgm:prSet presAssocID="{296E9AB4-69B3-406C-80F4-CB20E5086913}" presName="ThreeNodes_1_text" presStyleLbl="node1" presStyleIdx="2" presStyleCnt="3">
        <dgm:presLayoutVars>
          <dgm:bulletEnabled val="1"/>
        </dgm:presLayoutVars>
      </dgm:prSet>
      <dgm:spPr/>
    </dgm:pt>
    <dgm:pt modelId="{93F60B01-8928-478A-A6EE-717BC8574AFB}" type="pres">
      <dgm:prSet presAssocID="{296E9AB4-69B3-406C-80F4-CB20E5086913}" presName="ThreeNodes_2_text" presStyleLbl="node1" presStyleIdx="2" presStyleCnt="3">
        <dgm:presLayoutVars>
          <dgm:bulletEnabled val="1"/>
        </dgm:presLayoutVars>
      </dgm:prSet>
      <dgm:spPr/>
    </dgm:pt>
    <dgm:pt modelId="{00A37550-0717-40AE-A9C4-B9F4421D5AD0}" type="pres">
      <dgm:prSet presAssocID="{296E9AB4-69B3-406C-80F4-CB20E5086913}" presName="ThreeNodes_3_text" presStyleLbl="node1" presStyleIdx="2" presStyleCnt="3">
        <dgm:presLayoutVars>
          <dgm:bulletEnabled val="1"/>
        </dgm:presLayoutVars>
      </dgm:prSet>
      <dgm:spPr/>
    </dgm:pt>
  </dgm:ptLst>
  <dgm:cxnLst>
    <dgm:cxn modelId="{AA245209-51B3-4005-9B1D-723007859E58}" type="presOf" srcId="{A18D07C9-7ED5-475E-9E2B-2402E5D38BC1}" destId="{93F60B01-8928-478A-A6EE-717BC8574AFB}" srcOrd="1" destOrd="0" presId="urn:microsoft.com/office/officeart/2005/8/layout/vProcess5"/>
    <dgm:cxn modelId="{3905BD0D-7F00-424C-983D-4A73F4F07478}" type="presOf" srcId="{296E9AB4-69B3-406C-80F4-CB20E5086913}" destId="{F8325171-F8D6-41D7-AD74-F83DA635A424}" srcOrd="0" destOrd="0" presId="urn:microsoft.com/office/officeart/2005/8/layout/vProcess5"/>
    <dgm:cxn modelId="{ABFF4F1B-2A74-475F-9085-78CBF12E7613}" srcId="{296E9AB4-69B3-406C-80F4-CB20E5086913}" destId="{D0BDA881-5F9F-4D4C-B2E1-59C8CD0997D6}" srcOrd="2" destOrd="0" parTransId="{58B84D90-7567-4131-B6DC-6BD68578707A}" sibTransId="{573A4D20-06CB-44A5-A2EE-E762375807A3}"/>
    <dgm:cxn modelId="{1CC06660-C4FD-45D2-9030-24002ECF6F62}" type="presOf" srcId="{06A41F2F-4393-4DFA-8C45-84DC6146C105}" destId="{EFD909C7-B4C8-41DD-9C59-EDB5DA23B617}" srcOrd="0" destOrd="0" presId="urn:microsoft.com/office/officeart/2005/8/layout/vProcess5"/>
    <dgm:cxn modelId="{BD68C046-53AB-4BF1-885D-C89CC0C03B57}" type="presOf" srcId="{D0BDA881-5F9F-4D4C-B2E1-59C8CD0997D6}" destId="{450591C9-9A98-418F-9038-54FF029E6AEC}" srcOrd="0" destOrd="0" presId="urn:microsoft.com/office/officeart/2005/8/layout/vProcess5"/>
    <dgm:cxn modelId="{315F2586-E5CF-49F7-BD87-37F05CC1244C}" type="presOf" srcId="{06A41F2F-4393-4DFA-8C45-84DC6146C105}" destId="{EBE8B013-80C9-48C0-ADFD-0CAFC47389A4}" srcOrd="1" destOrd="0" presId="urn:microsoft.com/office/officeart/2005/8/layout/vProcess5"/>
    <dgm:cxn modelId="{EBD94A8D-5FC3-4A44-AA99-F204AA3AB19D}" type="presOf" srcId="{A18D07C9-7ED5-475E-9E2B-2402E5D38BC1}" destId="{BC7607B1-6D4A-4697-9E35-69D659889BC7}" srcOrd="0" destOrd="0" presId="urn:microsoft.com/office/officeart/2005/8/layout/vProcess5"/>
    <dgm:cxn modelId="{5C652390-EE0C-427A-A586-F958F75D6DFC}" type="presOf" srcId="{D0BDA881-5F9F-4D4C-B2E1-59C8CD0997D6}" destId="{00A37550-0717-40AE-A9C4-B9F4421D5AD0}" srcOrd="1" destOrd="0" presId="urn:microsoft.com/office/officeart/2005/8/layout/vProcess5"/>
    <dgm:cxn modelId="{2F0EAC92-4F98-4367-849D-75A315BEAFCA}" type="presOf" srcId="{BA49D27C-6B6C-4B57-BF72-CE567B3B045E}" destId="{44C81FC3-639E-45ED-9507-9E90557AB962}" srcOrd="0" destOrd="0" presId="urn:microsoft.com/office/officeart/2005/8/layout/vProcess5"/>
    <dgm:cxn modelId="{B845CB92-625C-4897-BF26-8F8717AE7ED8}" type="presOf" srcId="{F01EAC8B-8227-4026-9C5D-A9522E5143F7}" destId="{1284582A-F4D3-431D-A7DF-8D0796017EA8}" srcOrd="0" destOrd="0" presId="urn:microsoft.com/office/officeart/2005/8/layout/vProcess5"/>
    <dgm:cxn modelId="{39659A9D-1BD0-4878-BD7B-3847B90DBAE2}" srcId="{296E9AB4-69B3-406C-80F4-CB20E5086913}" destId="{A18D07C9-7ED5-475E-9E2B-2402E5D38BC1}" srcOrd="1" destOrd="0" parTransId="{69CB4983-16D8-4DB9-87AF-CA2C22BD780E}" sibTransId="{BA49D27C-6B6C-4B57-BF72-CE567B3B045E}"/>
    <dgm:cxn modelId="{8572D4D2-7D1D-48AF-A40C-25DCD1D278D4}" srcId="{296E9AB4-69B3-406C-80F4-CB20E5086913}" destId="{06A41F2F-4393-4DFA-8C45-84DC6146C105}" srcOrd="0" destOrd="0" parTransId="{D69E2C1E-49F5-4D36-9CAC-965CB354278B}" sibTransId="{F01EAC8B-8227-4026-9C5D-A9522E5143F7}"/>
    <dgm:cxn modelId="{72FE0055-2504-49A8-99B1-8A9F5F9F77C6}" type="presParOf" srcId="{F8325171-F8D6-41D7-AD74-F83DA635A424}" destId="{6130BB92-632C-49E2-AF3B-F0E0385BFAEA}" srcOrd="0" destOrd="0" presId="urn:microsoft.com/office/officeart/2005/8/layout/vProcess5"/>
    <dgm:cxn modelId="{2FC13EB5-9DE7-4A12-8717-40462F8DAD76}" type="presParOf" srcId="{F8325171-F8D6-41D7-AD74-F83DA635A424}" destId="{EFD909C7-B4C8-41DD-9C59-EDB5DA23B617}" srcOrd="1" destOrd="0" presId="urn:microsoft.com/office/officeart/2005/8/layout/vProcess5"/>
    <dgm:cxn modelId="{E059DC85-7B7C-4FE1-96C7-128D499552E6}" type="presParOf" srcId="{F8325171-F8D6-41D7-AD74-F83DA635A424}" destId="{BC7607B1-6D4A-4697-9E35-69D659889BC7}" srcOrd="2" destOrd="0" presId="urn:microsoft.com/office/officeart/2005/8/layout/vProcess5"/>
    <dgm:cxn modelId="{4D70D442-B81C-47EB-A3A7-06C547AF2022}" type="presParOf" srcId="{F8325171-F8D6-41D7-AD74-F83DA635A424}" destId="{450591C9-9A98-418F-9038-54FF029E6AEC}" srcOrd="3" destOrd="0" presId="urn:microsoft.com/office/officeart/2005/8/layout/vProcess5"/>
    <dgm:cxn modelId="{E630A5FC-C080-44DD-A2BA-ADA75146ADF9}" type="presParOf" srcId="{F8325171-F8D6-41D7-AD74-F83DA635A424}" destId="{1284582A-F4D3-431D-A7DF-8D0796017EA8}" srcOrd="4" destOrd="0" presId="urn:microsoft.com/office/officeart/2005/8/layout/vProcess5"/>
    <dgm:cxn modelId="{483B2172-8A18-4124-86FB-0D32731739FA}" type="presParOf" srcId="{F8325171-F8D6-41D7-AD74-F83DA635A424}" destId="{44C81FC3-639E-45ED-9507-9E90557AB962}" srcOrd="5" destOrd="0" presId="urn:microsoft.com/office/officeart/2005/8/layout/vProcess5"/>
    <dgm:cxn modelId="{2C1A51AE-89F9-48CA-998A-34E2EC25C0C3}" type="presParOf" srcId="{F8325171-F8D6-41D7-AD74-F83DA635A424}" destId="{EBE8B013-80C9-48C0-ADFD-0CAFC47389A4}" srcOrd="6" destOrd="0" presId="urn:microsoft.com/office/officeart/2005/8/layout/vProcess5"/>
    <dgm:cxn modelId="{7EEE855B-14CE-4028-A9BD-FC7288586862}" type="presParOf" srcId="{F8325171-F8D6-41D7-AD74-F83DA635A424}" destId="{93F60B01-8928-478A-A6EE-717BC8574AFB}" srcOrd="7" destOrd="0" presId="urn:microsoft.com/office/officeart/2005/8/layout/vProcess5"/>
    <dgm:cxn modelId="{283FB602-5936-454F-90F2-A1E62F036C9F}" type="presParOf" srcId="{F8325171-F8D6-41D7-AD74-F83DA635A424}" destId="{00A37550-0717-40AE-A9C4-B9F4421D5AD0}" srcOrd="8"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FD909C7-B4C8-41DD-9C59-EDB5DA23B617}">
      <dsp:nvSpPr>
        <dsp:cNvPr id="0" name=""/>
        <dsp:cNvSpPr/>
      </dsp:nvSpPr>
      <dsp:spPr>
        <a:xfrm>
          <a:off x="0" y="0"/>
          <a:ext cx="9288654" cy="1106821"/>
        </a:xfrm>
        <a:prstGeom prst="roundRect">
          <a:avLst>
            <a:gd name="adj" fmla="val 10000"/>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8590" tIns="148590" rIns="148590" bIns="148590" numCol="1" spcCol="1270" anchor="ctr" anchorCtr="0">
          <a:noAutofit/>
        </a:bodyPr>
        <a:lstStyle/>
        <a:p>
          <a:pPr marL="0" lvl="0" indent="0" algn="l" defTabSz="1733550">
            <a:lnSpc>
              <a:spcPct val="90000"/>
            </a:lnSpc>
            <a:spcBef>
              <a:spcPct val="0"/>
            </a:spcBef>
            <a:spcAft>
              <a:spcPct val="35000"/>
            </a:spcAft>
            <a:buNone/>
          </a:pPr>
          <a:r>
            <a:rPr lang="en-US" sz="3900" kern="1200"/>
            <a:t>Local elected officials' workshop.</a:t>
          </a:r>
        </a:p>
      </dsp:txBody>
      <dsp:txXfrm>
        <a:off x="32418" y="32418"/>
        <a:ext cx="8094307" cy="1041985"/>
      </dsp:txXfrm>
    </dsp:sp>
    <dsp:sp modelId="{BC7607B1-6D4A-4697-9E35-69D659889BC7}">
      <dsp:nvSpPr>
        <dsp:cNvPr id="0" name=""/>
        <dsp:cNvSpPr/>
      </dsp:nvSpPr>
      <dsp:spPr>
        <a:xfrm>
          <a:off x="819587" y="1291291"/>
          <a:ext cx="9288654" cy="1106821"/>
        </a:xfrm>
        <a:prstGeom prst="roundRect">
          <a:avLst>
            <a:gd name="adj" fmla="val 10000"/>
          </a:avLst>
        </a:prstGeom>
        <a:solidFill>
          <a:schemeClr val="accent2">
            <a:hueOff val="3221807"/>
            <a:satOff val="-9246"/>
            <a:lumOff val="-14805"/>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8590" tIns="148590" rIns="148590" bIns="148590" numCol="1" spcCol="1270" anchor="ctr" anchorCtr="0">
          <a:noAutofit/>
        </a:bodyPr>
        <a:lstStyle/>
        <a:p>
          <a:pPr marL="0" lvl="0" indent="0" algn="l" defTabSz="1733550">
            <a:lnSpc>
              <a:spcPct val="90000"/>
            </a:lnSpc>
            <a:spcBef>
              <a:spcPct val="0"/>
            </a:spcBef>
            <a:spcAft>
              <a:spcPct val="35000"/>
            </a:spcAft>
            <a:buNone/>
          </a:pPr>
          <a:r>
            <a:rPr lang="en-US" sz="3900" kern="1200"/>
            <a:t>Training videos for municipal staff.</a:t>
          </a:r>
        </a:p>
      </dsp:txBody>
      <dsp:txXfrm>
        <a:off x="852005" y="1323709"/>
        <a:ext cx="7684797" cy="1041985"/>
      </dsp:txXfrm>
    </dsp:sp>
    <dsp:sp modelId="{450591C9-9A98-418F-9038-54FF029E6AEC}">
      <dsp:nvSpPr>
        <dsp:cNvPr id="0" name=""/>
        <dsp:cNvSpPr/>
      </dsp:nvSpPr>
      <dsp:spPr>
        <a:xfrm>
          <a:off x="1639174" y="2582583"/>
          <a:ext cx="9288654" cy="1106821"/>
        </a:xfrm>
        <a:prstGeom prst="roundRect">
          <a:avLst>
            <a:gd name="adj" fmla="val 10000"/>
          </a:avLst>
        </a:prstGeom>
        <a:solidFill>
          <a:schemeClr val="accent2">
            <a:hueOff val="6443614"/>
            <a:satOff val="-18493"/>
            <a:lumOff val="-29609"/>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8590" tIns="148590" rIns="148590" bIns="148590" numCol="1" spcCol="1270" anchor="ctr" anchorCtr="0">
          <a:noAutofit/>
        </a:bodyPr>
        <a:lstStyle/>
        <a:p>
          <a:pPr marL="0" lvl="0" indent="0" algn="l" defTabSz="1733550">
            <a:lnSpc>
              <a:spcPct val="90000"/>
            </a:lnSpc>
            <a:spcBef>
              <a:spcPct val="0"/>
            </a:spcBef>
            <a:spcAft>
              <a:spcPct val="35000"/>
            </a:spcAft>
            <a:buNone/>
          </a:pPr>
          <a:r>
            <a:rPr lang="en-US" sz="3900" kern="1200"/>
            <a:t>Online tracking of staff training.</a:t>
          </a:r>
        </a:p>
      </dsp:txBody>
      <dsp:txXfrm>
        <a:off x="1671592" y="2615001"/>
        <a:ext cx="7684797" cy="1041985"/>
      </dsp:txXfrm>
    </dsp:sp>
    <dsp:sp modelId="{1284582A-F4D3-431D-A7DF-8D0796017EA8}">
      <dsp:nvSpPr>
        <dsp:cNvPr id="0" name=""/>
        <dsp:cNvSpPr/>
      </dsp:nvSpPr>
      <dsp:spPr>
        <a:xfrm>
          <a:off x="8569220" y="839339"/>
          <a:ext cx="719433" cy="719433"/>
        </a:xfrm>
        <a:prstGeom prst="downArrow">
          <a:avLst>
            <a:gd name="adj1" fmla="val 55000"/>
            <a:gd name="adj2" fmla="val 45000"/>
          </a:avLst>
        </a:prstGeom>
        <a:solidFill>
          <a:schemeClr val="accent2">
            <a:tint val="40000"/>
            <a:alpha val="90000"/>
            <a:hueOff val="0"/>
            <a:satOff val="0"/>
            <a:lumOff val="0"/>
            <a:alphaOff val="0"/>
          </a:schemeClr>
        </a:solidFill>
        <a:ln w="1905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endParaRPr lang="en-US" sz="3200" kern="1200"/>
        </a:p>
      </dsp:txBody>
      <dsp:txXfrm>
        <a:off x="8731092" y="839339"/>
        <a:ext cx="395689" cy="541373"/>
      </dsp:txXfrm>
    </dsp:sp>
    <dsp:sp modelId="{44C81FC3-639E-45ED-9507-9E90557AB962}">
      <dsp:nvSpPr>
        <dsp:cNvPr id="0" name=""/>
        <dsp:cNvSpPr/>
      </dsp:nvSpPr>
      <dsp:spPr>
        <a:xfrm>
          <a:off x="9388807" y="2123252"/>
          <a:ext cx="719433" cy="719433"/>
        </a:xfrm>
        <a:prstGeom prst="downArrow">
          <a:avLst>
            <a:gd name="adj1" fmla="val 55000"/>
            <a:gd name="adj2" fmla="val 45000"/>
          </a:avLst>
        </a:prstGeom>
        <a:solidFill>
          <a:schemeClr val="accent2">
            <a:tint val="40000"/>
            <a:alpha val="90000"/>
            <a:hueOff val="6734718"/>
            <a:satOff val="-62232"/>
            <a:lumOff val="-7015"/>
            <a:alphaOff val="0"/>
          </a:schemeClr>
        </a:solidFill>
        <a:ln w="19050" cap="flat" cmpd="sng" algn="ctr">
          <a:solidFill>
            <a:schemeClr val="accent2">
              <a:tint val="40000"/>
              <a:alpha val="90000"/>
              <a:hueOff val="6734718"/>
              <a:satOff val="-62232"/>
              <a:lumOff val="-701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endParaRPr lang="en-US" sz="3200" kern="1200"/>
        </a:p>
      </dsp:txBody>
      <dsp:txXfrm>
        <a:off x="9550679" y="2123252"/>
        <a:ext cx="395689" cy="541373"/>
      </dsp:txXfrm>
    </dsp:sp>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BEAC9ED-D285-487E-A4B9-C99285EA31AB}" type="datetimeFigureOut">
              <a:t>8/16/2024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8D5169B-6CD5-4C85-8B7D-BFB1E87C2841}" type="slidenum">
              <a:t>‹#›</a:t>
            </a:fld>
            <a:endParaRPr lang="en-US"/>
          </a:p>
        </p:txBody>
      </p:sp>
    </p:spTree>
    <p:extLst>
      <p:ext uri="{BB962C8B-B14F-4D97-AF65-F5344CB8AC3E}">
        <p14:creationId xmlns:p14="http://schemas.microsoft.com/office/powerpoint/2010/main" val="19672601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Ron Hargrove</a:t>
            </a:r>
          </a:p>
        </p:txBody>
      </p:sp>
      <p:sp>
        <p:nvSpPr>
          <p:cNvPr id="4" name="Slide Number Placeholder 3"/>
          <p:cNvSpPr>
            <a:spLocks noGrp="1"/>
          </p:cNvSpPr>
          <p:nvPr>
            <p:ph type="sldNum" sz="quarter" idx="5"/>
          </p:nvPr>
        </p:nvSpPr>
        <p:spPr/>
        <p:txBody>
          <a:bodyPr/>
          <a:lstStyle/>
          <a:p>
            <a:pPr defTabSz="966612" fontAlgn="auto">
              <a:spcBef>
                <a:spcPts val="0"/>
              </a:spcBef>
              <a:spcAft>
                <a:spcPts val="0"/>
              </a:spcAft>
              <a:defRPr/>
            </a:pPr>
            <a:fld id="{1902321E-D08A-4D54-A094-5B2719DD99F4}" type="slidenum">
              <a:rPr lang="en-US" sz="1400">
                <a:solidFill>
                  <a:prstClr val="black"/>
                </a:solidFill>
                <a:latin typeface="Calibri" panose="020F0502020204030204"/>
                <a:ea typeface="+mn-ea"/>
              </a:rPr>
              <a:pPr defTabSz="966612" fontAlgn="auto">
                <a:spcBef>
                  <a:spcPts val="0"/>
                </a:spcBef>
                <a:spcAft>
                  <a:spcPts val="0"/>
                </a:spcAft>
                <a:defRPr/>
              </a:pPr>
              <a:t>12</a:t>
            </a:fld>
            <a:endParaRPr lang="en-US" sz="1400">
              <a:solidFill>
                <a:prstClr val="black"/>
              </a:solidFill>
              <a:latin typeface="Calibri" panose="020F0502020204030204"/>
              <a:ea typeface="+mn-ea"/>
            </a:endParaRPr>
          </a:p>
        </p:txBody>
      </p:sp>
    </p:spTree>
    <p:extLst>
      <p:ext uri="{BB962C8B-B14F-4D97-AF65-F5344CB8AC3E}">
        <p14:creationId xmlns:p14="http://schemas.microsoft.com/office/powerpoint/2010/main" val="10147139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021806">
              <a:defRPr/>
            </a:pPr>
            <a:r>
              <a:rPr lang="en-US"/>
              <a:t>Ron Hargrove</a:t>
            </a:r>
          </a:p>
        </p:txBody>
      </p:sp>
      <p:sp>
        <p:nvSpPr>
          <p:cNvPr id="4" name="Slide Number Placeholder 3"/>
          <p:cNvSpPr>
            <a:spLocks noGrp="1"/>
          </p:cNvSpPr>
          <p:nvPr>
            <p:ph type="sldNum" sz="quarter" idx="5"/>
          </p:nvPr>
        </p:nvSpPr>
        <p:spPr/>
        <p:txBody>
          <a:bodyPr/>
          <a:lstStyle/>
          <a:p>
            <a:pPr defTabSz="1021806" fontAlgn="auto">
              <a:spcBef>
                <a:spcPts val="0"/>
              </a:spcBef>
              <a:spcAft>
                <a:spcPts val="0"/>
              </a:spcAft>
              <a:defRPr/>
            </a:pPr>
            <a:fld id="{1902321E-D08A-4D54-A094-5B2719DD99F4}" type="slidenum">
              <a:rPr lang="en-US" sz="1400">
                <a:solidFill>
                  <a:prstClr val="black"/>
                </a:solidFill>
                <a:latin typeface="Calibri" panose="020F0502020204030204"/>
                <a:ea typeface="+mn-ea"/>
              </a:rPr>
              <a:pPr defTabSz="1021806" fontAlgn="auto">
                <a:spcBef>
                  <a:spcPts val="0"/>
                </a:spcBef>
                <a:spcAft>
                  <a:spcPts val="0"/>
                </a:spcAft>
                <a:defRPr/>
              </a:pPr>
              <a:t>21</a:t>
            </a:fld>
            <a:endParaRPr lang="en-US" sz="1400">
              <a:solidFill>
                <a:prstClr val="black"/>
              </a:solidFill>
              <a:latin typeface="Calibri" panose="020F0502020204030204"/>
              <a:ea typeface="+mn-ea"/>
            </a:endParaRPr>
          </a:p>
        </p:txBody>
      </p:sp>
    </p:spTree>
    <p:extLst>
      <p:ext uri="{BB962C8B-B14F-4D97-AF65-F5344CB8AC3E}">
        <p14:creationId xmlns:p14="http://schemas.microsoft.com/office/powerpoint/2010/main" val="28970294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021806">
              <a:defRPr/>
            </a:pPr>
            <a:r>
              <a:rPr lang="en-US"/>
              <a:t>Angela Charles</a:t>
            </a:r>
          </a:p>
          <a:p>
            <a:pPr defTabSz="1021806">
              <a:defRPr/>
            </a:pPr>
            <a:r>
              <a:rPr lang="en-US"/>
              <a:t>Note the South Carolina meetings are being rescheduled</a:t>
            </a:r>
          </a:p>
          <a:p>
            <a:endParaRPr lang="en-US"/>
          </a:p>
        </p:txBody>
      </p:sp>
      <p:sp>
        <p:nvSpPr>
          <p:cNvPr id="4" name="Slide Number Placeholder 3"/>
          <p:cNvSpPr>
            <a:spLocks noGrp="1"/>
          </p:cNvSpPr>
          <p:nvPr>
            <p:ph type="sldNum" sz="quarter" idx="5"/>
          </p:nvPr>
        </p:nvSpPr>
        <p:spPr/>
        <p:txBody>
          <a:bodyPr/>
          <a:lstStyle/>
          <a:p>
            <a:pPr defTabSz="966612" fontAlgn="auto">
              <a:spcBef>
                <a:spcPts val="0"/>
              </a:spcBef>
              <a:spcAft>
                <a:spcPts val="0"/>
              </a:spcAft>
              <a:defRPr/>
            </a:pPr>
            <a:fld id="{1902321E-D08A-4D54-A094-5B2719DD99F4}" type="slidenum">
              <a:rPr lang="en-US" sz="1400">
                <a:solidFill>
                  <a:prstClr val="black"/>
                </a:solidFill>
                <a:latin typeface="Calibri" panose="020F0502020204030204"/>
                <a:ea typeface="+mn-ea"/>
              </a:rPr>
              <a:pPr defTabSz="966612" fontAlgn="auto">
                <a:spcBef>
                  <a:spcPts val="0"/>
                </a:spcBef>
                <a:spcAft>
                  <a:spcPts val="0"/>
                </a:spcAft>
                <a:defRPr/>
              </a:pPr>
              <a:t>22</a:t>
            </a:fld>
            <a:endParaRPr lang="en-US" sz="1400">
              <a:solidFill>
                <a:prstClr val="black"/>
              </a:solidFill>
              <a:latin typeface="Calibri" panose="020F0502020204030204"/>
              <a:ea typeface="+mn-ea"/>
            </a:endParaRPr>
          </a:p>
        </p:txBody>
      </p:sp>
    </p:spTree>
    <p:extLst>
      <p:ext uri="{BB962C8B-B14F-4D97-AF65-F5344CB8AC3E}">
        <p14:creationId xmlns:p14="http://schemas.microsoft.com/office/powerpoint/2010/main" val="18690607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Angela Charles</a:t>
            </a:r>
          </a:p>
          <a:p>
            <a:r>
              <a:rPr lang="en-US"/>
              <a:t>All CLTWater team at front table</a:t>
            </a:r>
          </a:p>
          <a:p>
            <a:r>
              <a:rPr lang="en-US"/>
              <a:t>Request ~3 minute time for questions/comments, be respectful of others’ time, have to be out by 8pm</a:t>
            </a:r>
          </a:p>
          <a:p>
            <a:r>
              <a:rPr lang="en-US"/>
              <a:t>We will receive questions and/or clarify mis-statements but specific answers provided as part of the EIS; if simple response/answer-update FAQs on website</a:t>
            </a:r>
          </a:p>
          <a:p>
            <a:r>
              <a:rPr lang="en-US"/>
              <a:t>All questions/comments are recorded/logged and considered equally including those submitted via Teams Chat</a:t>
            </a:r>
          </a:p>
        </p:txBody>
      </p:sp>
      <p:sp>
        <p:nvSpPr>
          <p:cNvPr id="4" name="Slide Number Placeholder 3"/>
          <p:cNvSpPr>
            <a:spLocks noGrp="1"/>
          </p:cNvSpPr>
          <p:nvPr>
            <p:ph type="sldNum" sz="quarter" idx="5"/>
          </p:nvPr>
        </p:nvSpPr>
        <p:spPr/>
        <p:txBody>
          <a:bodyPr/>
          <a:lstStyle/>
          <a:p>
            <a:pPr defTabSz="966612" fontAlgn="auto">
              <a:spcBef>
                <a:spcPts val="0"/>
              </a:spcBef>
              <a:spcAft>
                <a:spcPts val="0"/>
              </a:spcAft>
              <a:defRPr/>
            </a:pPr>
            <a:fld id="{1902321E-D08A-4D54-A094-5B2719DD99F4}" type="slidenum">
              <a:rPr lang="en-US">
                <a:solidFill>
                  <a:prstClr val="black"/>
                </a:solidFill>
                <a:latin typeface="Calibri" panose="020F0502020204030204"/>
                <a:ea typeface="+mn-ea"/>
              </a:rPr>
              <a:pPr defTabSz="966612" fontAlgn="auto">
                <a:spcBef>
                  <a:spcPts val="0"/>
                </a:spcBef>
                <a:spcAft>
                  <a:spcPts val="0"/>
                </a:spcAft>
                <a:defRPr/>
              </a:pPr>
              <a:t>26</a:t>
            </a:fld>
            <a:endParaRPr lang="en-US">
              <a:solidFill>
                <a:prstClr val="black"/>
              </a:solidFill>
              <a:latin typeface="Calibri" panose="020F0502020204030204"/>
              <a:ea typeface="+mn-ea"/>
            </a:endParaRPr>
          </a:p>
        </p:txBody>
      </p:sp>
    </p:spTree>
    <p:extLst>
      <p:ext uri="{BB962C8B-B14F-4D97-AF65-F5344CB8AC3E}">
        <p14:creationId xmlns:p14="http://schemas.microsoft.com/office/powerpoint/2010/main" val="14885523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Ron Hargrove</a:t>
            </a:r>
          </a:p>
        </p:txBody>
      </p:sp>
      <p:sp>
        <p:nvSpPr>
          <p:cNvPr id="4" name="Slide Number Placeholder 3"/>
          <p:cNvSpPr>
            <a:spLocks noGrp="1"/>
          </p:cNvSpPr>
          <p:nvPr>
            <p:ph type="sldNum" sz="quarter" idx="5"/>
          </p:nvPr>
        </p:nvSpPr>
        <p:spPr/>
        <p:txBody>
          <a:bodyPr/>
          <a:lstStyle/>
          <a:p>
            <a:pPr defTabSz="966612" fontAlgn="auto">
              <a:spcBef>
                <a:spcPts val="0"/>
              </a:spcBef>
              <a:spcAft>
                <a:spcPts val="0"/>
              </a:spcAft>
              <a:defRPr/>
            </a:pPr>
            <a:fld id="{1902321E-D08A-4D54-A094-5B2719DD99F4}" type="slidenum">
              <a:rPr lang="en-US" sz="1400">
                <a:solidFill>
                  <a:prstClr val="black"/>
                </a:solidFill>
                <a:latin typeface="Calibri" panose="020F0502020204030204"/>
                <a:ea typeface="+mn-ea"/>
              </a:rPr>
              <a:pPr defTabSz="966612" fontAlgn="auto">
                <a:spcBef>
                  <a:spcPts val="0"/>
                </a:spcBef>
                <a:spcAft>
                  <a:spcPts val="0"/>
                </a:spcAft>
                <a:defRPr/>
              </a:pPr>
              <a:t>13</a:t>
            </a:fld>
            <a:endParaRPr lang="en-US" sz="1400">
              <a:solidFill>
                <a:prstClr val="black"/>
              </a:solidFill>
              <a:latin typeface="Calibri" panose="020F0502020204030204"/>
              <a:ea typeface="+mn-ea"/>
            </a:endParaRPr>
          </a:p>
        </p:txBody>
      </p:sp>
    </p:spTree>
    <p:extLst>
      <p:ext uri="{BB962C8B-B14F-4D97-AF65-F5344CB8AC3E}">
        <p14:creationId xmlns:p14="http://schemas.microsoft.com/office/powerpoint/2010/main" val="22721107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021806">
              <a:defRPr/>
            </a:pPr>
            <a:r>
              <a:rPr lang="en-US"/>
              <a:t>Ron Hargrove</a:t>
            </a:r>
          </a:p>
          <a:p>
            <a:r>
              <a:rPr lang="en-US"/>
              <a:t>Discuss service area includes: 5 Towns, Charlotte, </a:t>
            </a:r>
            <a:r>
              <a:rPr lang="en-US" err="1"/>
              <a:t>Meck</a:t>
            </a:r>
            <a:r>
              <a:rPr lang="en-US"/>
              <a:t> County and service to surrounding counties</a:t>
            </a:r>
          </a:p>
        </p:txBody>
      </p:sp>
      <p:sp>
        <p:nvSpPr>
          <p:cNvPr id="4" name="Slide Number Placeholder 3"/>
          <p:cNvSpPr>
            <a:spLocks noGrp="1"/>
          </p:cNvSpPr>
          <p:nvPr>
            <p:ph type="sldNum" sz="quarter" idx="5"/>
          </p:nvPr>
        </p:nvSpPr>
        <p:spPr/>
        <p:txBody>
          <a:bodyPr/>
          <a:lstStyle/>
          <a:p>
            <a:pPr defTabSz="966612" fontAlgn="auto">
              <a:spcBef>
                <a:spcPts val="0"/>
              </a:spcBef>
              <a:spcAft>
                <a:spcPts val="0"/>
              </a:spcAft>
              <a:defRPr/>
            </a:pPr>
            <a:fld id="{1902321E-D08A-4D54-A094-5B2719DD99F4}" type="slidenum">
              <a:rPr lang="en-US" sz="1400">
                <a:solidFill>
                  <a:prstClr val="black"/>
                </a:solidFill>
                <a:latin typeface="Calibri" panose="020F0502020204030204"/>
                <a:ea typeface="+mn-ea"/>
              </a:rPr>
              <a:pPr defTabSz="966612" fontAlgn="auto">
                <a:spcBef>
                  <a:spcPts val="0"/>
                </a:spcBef>
                <a:spcAft>
                  <a:spcPts val="0"/>
                </a:spcAft>
                <a:defRPr/>
              </a:pPr>
              <a:t>14</a:t>
            </a:fld>
            <a:endParaRPr lang="en-US" sz="1400">
              <a:solidFill>
                <a:prstClr val="black"/>
              </a:solidFill>
              <a:latin typeface="Calibri" panose="020F0502020204030204"/>
              <a:ea typeface="+mn-ea"/>
            </a:endParaRPr>
          </a:p>
        </p:txBody>
      </p:sp>
    </p:spTree>
    <p:extLst>
      <p:ext uri="{BB962C8B-B14F-4D97-AF65-F5344CB8AC3E}">
        <p14:creationId xmlns:p14="http://schemas.microsoft.com/office/powerpoint/2010/main" val="3363382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021806">
              <a:defRPr/>
            </a:pPr>
            <a:r>
              <a:rPr lang="en-US"/>
              <a:t>Ron Hargrove</a:t>
            </a:r>
          </a:p>
          <a:p>
            <a:endParaRPr lang="en-US"/>
          </a:p>
        </p:txBody>
      </p:sp>
      <p:sp>
        <p:nvSpPr>
          <p:cNvPr id="4" name="Slide Number Placeholder 3"/>
          <p:cNvSpPr>
            <a:spLocks noGrp="1"/>
          </p:cNvSpPr>
          <p:nvPr>
            <p:ph type="sldNum" sz="quarter" idx="5"/>
          </p:nvPr>
        </p:nvSpPr>
        <p:spPr/>
        <p:txBody>
          <a:bodyPr/>
          <a:lstStyle/>
          <a:p>
            <a:pPr defTabSz="966612" fontAlgn="auto">
              <a:spcBef>
                <a:spcPts val="0"/>
              </a:spcBef>
              <a:spcAft>
                <a:spcPts val="0"/>
              </a:spcAft>
              <a:defRPr/>
            </a:pPr>
            <a:fld id="{1902321E-D08A-4D54-A094-5B2719DD99F4}" type="slidenum">
              <a:rPr lang="en-US" sz="1400">
                <a:solidFill>
                  <a:prstClr val="black"/>
                </a:solidFill>
                <a:latin typeface="Calibri" panose="020F0502020204030204"/>
                <a:ea typeface="+mn-ea"/>
              </a:rPr>
              <a:pPr defTabSz="966612" fontAlgn="auto">
                <a:spcBef>
                  <a:spcPts val="0"/>
                </a:spcBef>
                <a:spcAft>
                  <a:spcPts val="0"/>
                </a:spcAft>
                <a:defRPr/>
              </a:pPr>
              <a:t>15</a:t>
            </a:fld>
            <a:endParaRPr lang="en-US" sz="1400">
              <a:solidFill>
                <a:prstClr val="black"/>
              </a:solidFill>
              <a:latin typeface="Calibri" panose="020F0502020204030204"/>
              <a:ea typeface="+mn-ea"/>
            </a:endParaRPr>
          </a:p>
        </p:txBody>
      </p:sp>
    </p:spTree>
    <p:extLst>
      <p:ext uri="{BB962C8B-B14F-4D97-AF65-F5344CB8AC3E}">
        <p14:creationId xmlns:p14="http://schemas.microsoft.com/office/powerpoint/2010/main" val="34577523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021806">
              <a:defRPr/>
            </a:pPr>
            <a:r>
              <a:rPr lang="en-US"/>
              <a:t>Ron Hargrove</a:t>
            </a:r>
          </a:p>
          <a:p>
            <a:r>
              <a:rPr lang="en-US"/>
              <a:t>Reference back to State’s presentation</a:t>
            </a:r>
          </a:p>
          <a:p>
            <a:r>
              <a:rPr lang="en-US"/>
              <a:t>Based on 2022 IBT Water Balance</a:t>
            </a:r>
          </a:p>
        </p:txBody>
      </p:sp>
      <p:sp>
        <p:nvSpPr>
          <p:cNvPr id="4" name="Slide Number Placeholder 3"/>
          <p:cNvSpPr>
            <a:spLocks noGrp="1"/>
          </p:cNvSpPr>
          <p:nvPr>
            <p:ph type="sldNum" sz="quarter" idx="5"/>
          </p:nvPr>
        </p:nvSpPr>
        <p:spPr/>
        <p:txBody>
          <a:bodyPr/>
          <a:lstStyle/>
          <a:p>
            <a:pPr defTabSz="966612" fontAlgn="auto">
              <a:spcBef>
                <a:spcPts val="0"/>
              </a:spcBef>
              <a:spcAft>
                <a:spcPts val="0"/>
              </a:spcAft>
              <a:defRPr/>
            </a:pPr>
            <a:fld id="{1902321E-D08A-4D54-A094-5B2719DD99F4}" type="slidenum">
              <a:rPr lang="en-US" sz="1400">
                <a:solidFill>
                  <a:prstClr val="black"/>
                </a:solidFill>
                <a:latin typeface="Calibri" panose="020F0502020204030204"/>
                <a:ea typeface="+mn-ea"/>
              </a:rPr>
              <a:pPr defTabSz="966612" fontAlgn="auto">
                <a:spcBef>
                  <a:spcPts val="0"/>
                </a:spcBef>
                <a:spcAft>
                  <a:spcPts val="0"/>
                </a:spcAft>
                <a:defRPr/>
              </a:pPr>
              <a:t>16</a:t>
            </a:fld>
            <a:endParaRPr lang="en-US" sz="1400">
              <a:solidFill>
                <a:prstClr val="black"/>
              </a:solidFill>
              <a:latin typeface="Calibri" panose="020F0502020204030204"/>
              <a:ea typeface="+mn-ea"/>
            </a:endParaRPr>
          </a:p>
        </p:txBody>
      </p:sp>
    </p:spTree>
    <p:extLst>
      <p:ext uri="{BB962C8B-B14F-4D97-AF65-F5344CB8AC3E}">
        <p14:creationId xmlns:p14="http://schemas.microsoft.com/office/powerpoint/2010/main" val="17676200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021806">
              <a:defRPr/>
            </a:pPr>
            <a:r>
              <a:rPr lang="en-US"/>
              <a:t>Ron Hargrove</a:t>
            </a:r>
          </a:p>
          <a:p>
            <a:endParaRPr lang="en-US"/>
          </a:p>
        </p:txBody>
      </p:sp>
      <p:sp>
        <p:nvSpPr>
          <p:cNvPr id="4" name="Slide Number Placeholder 3"/>
          <p:cNvSpPr>
            <a:spLocks noGrp="1"/>
          </p:cNvSpPr>
          <p:nvPr>
            <p:ph type="sldNum" sz="quarter" idx="5"/>
          </p:nvPr>
        </p:nvSpPr>
        <p:spPr/>
        <p:txBody>
          <a:bodyPr/>
          <a:lstStyle/>
          <a:p>
            <a:pPr defTabSz="966612" fontAlgn="auto">
              <a:spcBef>
                <a:spcPts val="0"/>
              </a:spcBef>
              <a:spcAft>
                <a:spcPts val="0"/>
              </a:spcAft>
              <a:defRPr/>
            </a:pPr>
            <a:fld id="{1902321E-D08A-4D54-A094-5B2719DD99F4}" type="slidenum">
              <a:rPr lang="en-US" sz="1400">
                <a:solidFill>
                  <a:prstClr val="black"/>
                </a:solidFill>
                <a:latin typeface="Calibri" panose="020F0502020204030204"/>
                <a:ea typeface="+mn-ea"/>
              </a:rPr>
              <a:pPr defTabSz="966612" fontAlgn="auto">
                <a:spcBef>
                  <a:spcPts val="0"/>
                </a:spcBef>
                <a:spcAft>
                  <a:spcPts val="0"/>
                </a:spcAft>
                <a:defRPr/>
              </a:pPr>
              <a:t>17</a:t>
            </a:fld>
            <a:endParaRPr lang="en-US" sz="1400">
              <a:solidFill>
                <a:prstClr val="black"/>
              </a:solidFill>
              <a:latin typeface="Calibri" panose="020F0502020204030204"/>
              <a:ea typeface="+mn-ea"/>
            </a:endParaRPr>
          </a:p>
        </p:txBody>
      </p:sp>
    </p:spTree>
    <p:extLst>
      <p:ext uri="{BB962C8B-B14F-4D97-AF65-F5344CB8AC3E}">
        <p14:creationId xmlns:p14="http://schemas.microsoft.com/office/powerpoint/2010/main" val="35403807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021806">
              <a:defRPr/>
            </a:pPr>
            <a:r>
              <a:rPr lang="en-US"/>
              <a:t>Ron Hargrove</a:t>
            </a:r>
          </a:p>
          <a:p>
            <a:pPr defTabSz="1021806">
              <a:defRPr/>
            </a:pPr>
            <a:r>
              <a:rPr lang="en-US"/>
              <a:t>Shown on graph: Max Day &amp; Annual Avg, Actuals thru 2023 with 30-year projections</a:t>
            </a:r>
          </a:p>
        </p:txBody>
      </p:sp>
      <p:sp>
        <p:nvSpPr>
          <p:cNvPr id="4" name="Slide Number Placeholder 3"/>
          <p:cNvSpPr>
            <a:spLocks noGrp="1"/>
          </p:cNvSpPr>
          <p:nvPr>
            <p:ph type="sldNum" sz="quarter" idx="5"/>
          </p:nvPr>
        </p:nvSpPr>
        <p:spPr/>
        <p:txBody>
          <a:bodyPr/>
          <a:lstStyle/>
          <a:p>
            <a:pPr defTabSz="966612" fontAlgn="auto">
              <a:spcBef>
                <a:spcPts val="0"/>
              </a:spcBef>
              <a:spcAft>
                <a:spcPts val="0"/>
              </a:spcAft>
              <a:defRPr/>
            </a:pPr>
            <a:fld id="{1902321E-D08A-4D54-A094-5B2719DD99F4}" type="slidenum">
              <a:rPr lang="en-US" sz="1400">
                <a:solidFill>
                  <a:prstClr val="black"/>
                </a:solidFill>
                <a:latin typeface="Calibri" panose="020F0502020204030204"/>
                <a:ea typeface="+mn-ea"/>
              </a:rPr>
              <a:pPr defTabSz="966612" fontAlgn="auto">
                <a:spcBef>
                  <a:spcPts val="0"/>
                </a:spcBef>
                <a:spcAft>
                  <a:spcPts val="0"/>
                </a:spcAft>
                <a:defRPr/>
              </a:pPr>
              <a:t>18</a:t>
            </a:fld>
            <a:endParaRPr lang="en-US" sz="1400">
              <a:solidFill>
                <a:prstClr val="black"/>
              </a:solidFill>
              <a:latin typeface="Calibri" panose="020F0502020204030204"/>
              <a:ea typeface="+mn-ea"/>
            </a:endParaRPr>
          </a:p>
        </p:txBody>
      </p:sp>
    </p:spTree>
    <p:extLst>
      <p:ext uri="{BB962C8B-B14F-4D97-AF65-F5344CB8AC3E}">
        <p14:creationId xmlns:p14="http://schemas.microsoft.com/office/powerpoint/2010/main" val="30170011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021806">
              <a:defRPr/>
            </a:pPr>
            <a:r>
              <a:rPr lang="en-US"/>
              <a:t>Ron Hargrove</a:t>
            </a:r>
          </a:p>
          <a:p>
            <a:endParaRPr lang="en-US"/>
          </a:p>
        </p:txBody>
      </p:sp>
      <p:sp>
        <p:nvSpPr>
          <p:cNvPr id="4" name="Slide Number Placeholder 3"/>
          <p:cNvSpPr>
            <a:spLocks noGrp="1"/>
          </p:cNvSpPr>
          <p:nvPr>
            <p:ph type="sldNum" sz="quarter" idx="5"/>
          </p:nvPr>
        </p:nvSpPr>
        <p:spPr/>
        <p:txBody>
          <a:bodyPr/>
          <a:lstStyle/>
          <a:p>
            <a:pPr defTabSz="966612" fontAlgn="auto">
              <a:spcBef>
                <a:spcPts val="0"/>
              </a:spcBef>
              <a:spcAft>
                <a:spcPts val="0"/>
              </a:spcAft>
              <a:defRPr/>
            </a:pPr>
            <a:fld id="{1902321E-D08A-4D54-A094-5B2719DD99F4}" type="slidenum">
              <a:rPr lang="en-US" sz="1400">
                <a:solidFill>
                  <a:prstClr val="black"/>
                </a:solidFill>
                <a:latin typeface="Calibri" panose="020F0502020204030204"/>
                <a:ea typeface="+mn-ea"/>
              </a:rPr>
              <a:pPr defTabSz="966612" fontAlgn="auto">
                <a:spcBef>
                  <a:spcPts val="0"/>
                </a:spcBef>
                <a:spcAft>
                  <a:spcPts val="0"/>
                </a:spcAft>
                <a:defRPr/>
              </a:pPr>
              <a:t>19</a:t>
            </a:fld>
            <a:endParaRPr lang="en-US" sz="1400">
              <a:solidFill>
                <a:prstClr val="black"/>
              </a:solidFill>
              <a:latin typeface="Calibri" panose="020F0502020204030204"/>
              <a:ea typeface="+mn-ea"/>
            </a:endParaRPr>
          </a:p>
        </p:txBody>
      </p:sp>
    </p:spTree>
    <p:extLst>
      <p:ext uri="{BB962C8B-B14F-4D97-AF65-F5344CB8AC3E}">
        <p14:creationId xmlns:p14="http://schemas.microsoft.com/office/powerpoint/2010/main" val="17017811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021806">
              <a:defRPr/>
            </a:pPr>
            <a:r>
              <a:rPr lang="en-US"/>
              <a:t>Ron Hargrove</a:t>
            </a:r>
          </a:p>
          <a:p>
            <a:r>
              <a:rPr lang="en-US"/>
              <a:t>Depending on EIS and review process and comments, could take longer</a:t>
            </a:r>
          </a:p>
        </p:txBody>
      </p:sp>
      <p:sp>
        <p:nvSpPr>
          <p:cNvPr id="4" name="Slide Number Placeholder 3"/>
          <p:cNvSpPr>
            <a:spLocks noGrp="1"/>
          </p:cNvSpPr>
          <p:nvPr>
            <p:ph type="sldNum" sz="quarter" idx="5"/>
          </p:nvPr>
        </p:nvSpPr>
        <p:spPr/>
        <p:txBody>
          <a:bodyPr/>
          <a:lstStyle/>
          <a:p>
            <a:pPr defTabSz="966612" fontAlgn="auto">
              <a:spcBef>
                <a:spcPts val="0"/>
              </a:spcBef>
              <a:spcAft>
                <a:spcPts val="0"/>
              </a:spcAft>
              <a:defRPr/>
            </a:pPr>
            <a:fld id="{1902321E-D08A-4D54-A094-5B2719DD99F4}" type="slidenum">
              <a:rPr lang="en-US" sz="1400">
                <a:solidFill>
                  <a:prstClr val="black"/>
                </a:solidFill>
                <a:latin typeface="Calibri" panose="020F0502020204030204"/>
                <a:ea typeface="+mn-ea"/>
              </a:rPr>
              <a:pPr defTabSz="966612" fontAlgn="auto">
                <a:spcBef>
                  <a:spcPts val="0"/>
                </a:spcBef>
                <a:spcAft>
                  <a:spcPts val="0"/>
                </a:spcAft>
                <a:defRPr/>
              </a:pPr>
              <a:t>20</a:t>
            </a:fld>
            <a:endParaRPr lang="en-US" sz="1400">
              <a:solidFill>
                <a:prstClr val="black"/>
              </a:solidFill>
              <a:latin typeface="Calibri" panose="020F0502020204030204"/>
              <a:ea typeface="+mn-ea"/>
            </a:endParaRPr>
          </a:p>
        </p:txBody>
      </p:sp>
    </p:spTree>
    <p:extLst>
      <p:ext uri="{BB962C8B-B14F-4D97-AF65-F5344CB8AC3E}">
        <p14:creationId xmlns:p14="http://schemas.microsoft.com/office/powerpoint/2010/main" val="2509000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8/16/2024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8/16/2024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8/16/2024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393630C5-A989-49D3-9238-F73A19AE7A90}"/>
              </a:ext>
            </a:extLst>
          </p:cNvPr>
          <p:cNvCxnSpPr/>
          <p:nvPr userDrawn="1"/>
        </p:nvCxnSpPr>
        <p:spPr>
          <a:xfrm>
            <a:off x="1828800" y="4419600"/>
            <a:ext cx="8534400" cy="0"/>
          </a:xfrm>
          <a:prstGeom prst="line">
            <a:avLst/>
          </a:prstGeom>
          <a:ln w="12700">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pic>
        <p:nvPicPr>
          <p:cNvPr id="5" name="Picture 8">
            <a:extLst>
              <a:ext uri="{FF2B5EF4-FFF2-40B4-BE49-F238E27FC236}">
                <a16:creationId xmlns:a16="http://schemas.microsoft.com/office/drawing/2014/main" id="{C2668E98-ED63-4EF7-BB52-F14A7072226D}"/>
              </a:ext>
            </a:extLst>
          </p:cNvPr>
          <p:cNvPicPr>
            <a:picLocks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000500" y="924984"/>
            <a:ext cx="4182533" cy="3132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Group 5">
            <a:extLst>
              <a:ext uri="{FF2B5EF4-FFF2-40B4-BE49-F238E27FC236}">
                <a16:creationId xmlns:a16="http://schemas.microsoft.com/office/drawing/2014/main" id="{0D8E440C-3DEA-4419-9F00-BC9E70BC4B96}"/>
              </a:ext>
            </a:extLst>
          </p:cNvPr>
          <p:cNvGrpSpPr>
            <a:grpSpLocks/>
          </p:cNvGrpSpPr>
          <p:nvPr userDrawn="1"/>
        </p:nvGrpSpPr>
        <p:grpSpPr bwMode="auto">
          <a:xfrm>
            <a:off x="0" y="6819900"/>
            <a:ext cx="12192000" cy="76200"/>
            <a:chOff x="0" y="6553200"/>
            <a:chExt cx="9926192" cy="152400"/>
          </a:xfrm>
        </p:grpSpPr>
        <p:sp>
          <p:nvSpPr>
            <p:cNvPr id="7" name="Rectangle 6">
              <a:extLst>
                <a:ext uri="{FF2B5EF4-FFF2-40B4-BE49-F238E27FC236}">
                  <a16:creationId xmlns:a16="http://schemas.microsoft.com/office/drawing/2014/main" id="{1D51E911-58ED-4CAF-AFC8-530ACEBD531F}"/>
                </a:ext>
              </a:extLst>
            </p:cNvPr>
            <p:cNvSpPr/>
            <p:nvPr userDrawn="1"/>
          </p:nvSpPr>
          <p:spPr>
            <a:xfrm>
              <a:off x="0" y="6553200"/>
              <a:ext cx="2481548" cy="152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Rectangle 7">
              <a:extLst>
                <a:ext uri="{FF2B5EF4-FFF2-40B4-BE49-F238E27FC236}">
                  <a16:creationId xmlns:a16="http://schemas.microsoft.com/office/drawing/2014/main" id="{6458591F-31AD-43A3-952E-8010168A0D88}"/>
                </a:ext>
              </a:extLst>
            </p:cNvPr>
            <p:cNvSpPr/>
            <p:nvPr userDrawn="1"/>
          </p:nvSpPr>
          <p:spPr>
            <a:xfrm>
              <a:off x="2481548" y="6553200"/>
              <a:ext cx="2481548" cy="152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 name="Rectangle 8">
              <a:extLst>
                <a:ext uri="{FF2B5EF4-FFF2-40B4-BE49-F238E27FC236}">
                  <a16:creationId xmlns:a16="http://schemas.microsoft.com/office/drawing/2014/main" id="{CE0E88EA-C406-4620-920B-54E18C766C61}"/>
                </a:ext>
              </a:extLst>
            </p:cNvPr>
            <p:cNvSpPr/>
            <p:nvPr userDrawn="1"/>
          </p:nvSpPr>
          <p:spPr>
            <a:xfrm>
              <a:off x="4963096" y="6553200"/>
              <a:ext cx="2481548" cy="1524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 name="Rectangle 9">
              <a:extLst>
                <a:ext uri="{FF2B5EF4-FFF2-40B4-BE49-F238E27FC236}">
                  <a16:creationId xmlns:a16="http://schemas.microsoft.com/office/drawing/2014/main" id="{1873FF17-E226-478D-BD28-9062A1ADEE26}"/>
                </a:ext>
              </a:extLst>
            </p:cNvPr>
            <p:cNvSpPr/>
            <p:nvPr userDrawn="1"/>
          </p:nvSpPr>
          <p:spPr>
            <a:xfrm>
              <a:off x="7444644" y="6553200"/>
              <a:ext cx="2481548" cy="1524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
        <p:nvSpPr>
          <p:cNvPr id="13" name="Title 12"/>
          <p:cNvSpPr>
            <a:spLocks noGrp="1"/>
          </p:cNvSpPr>
          <p:nvPr>
            <p:ph type="title"/>
          </p:nvPr>
        </p:nvSpPr>
        <p:spPr>
          <a:xfrm>
            <a:off x="609600" y="4876800"/>
            <a:ext cx="10972800" cy="533400"/>
          </a:xfrm>
          <a:prstGeom prst="rect">
            <a:avLst/>
          </a:prstGeom>
        </p:spPr>
        <p:txBody>
          <a:bodyPr/>
          <a:lstStyle>
            <a:lvl1pPr>
              <a:defRPr sz="2667" b="1" i="0">
                <a:solidFill>
                  <a:schemeClr val="tx1"/>
                </a:solidFill>
                <a:latin typeface="Montserrat" pitchFamily="2" charset="77"/>
                <a:cs typeface="Arial" panose="020B0604020202020204" pitchFamily="34" charset="0"/>
              </a:defRPr>
            </a:lvl1pPr>
          </a:lstStyle>
          <a:p>
            <a:r>
              <a:rPr lang="en-US"/>
              <a:t>Click to edit Master title style</a:t>
            </a:r>
          </a:p>
        </p:txBody>
      </p:sp>
      <p:sp>
        <p:nvSpPr>
          <p:cNvPr id="14" name="Text Placeholder 14"/>
          <p:cNvSpPr>
            <a:spLocks noGrp="1"/>
          </p:cNvSpPr>
          <p:nvPr>
            <p:ph type="body" sz="quarter" idx="10"/>
          </p:nvPr>
        </p:nvSpPr>
        <p:spPr>
          <a:xfrm>
            <a:off x="1468361" y="5562601"/>
            <a:ext cx="9245600" cy="533400"/>
          </a:xfrm>
        </p:spPr>
        <p:txBody>
          <a:bodyPr/>
          <a:lstStyle>
            <a:lvl1pPr marL="0" indent="0" algn="ctr">
              <a:buNone/>
              <a:defRPr sz="2400">
                <a:solidFill>
                  <a:schemeClr val="tx1"/>
                </a:solidFill>
                <a:latin typeface="Kalam" panose="02000000000000000000" pitchFamily="2" charset="77"/>
                <a:cs typeface="Kalam" panose="02000000000000000000" pitchFamily="2" charset="77"/>
              </a:defRPr>
            </a:lvl1pPr>
          </a:lstStyle>
          <a:p>
            <a:pPr lvl="0"/>
            <a:endParaRPr lang="en-US"/>
          </a:p>
        </p:txBody>
      </p:sp>
    </p:spTree>
    <p:extLst>
      <p:ext uri="{BB962C8B-B14F-4D97-AF65-F5344CB8AC3E}">
        <p14:creationId xmlns:p14="http://schemas.microsoft.com/office/powerpoint/2010/main" val="1426466888"/>
      </p:ext>
    </p:extLst>
  </p:cSld>
  <p:clrMapOvr>
    <a:masterClrMapping/>
  </p:clrMapOvr>
  <p:transition advClick="0" advTm="5000">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8/16/2024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8/16/2024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46CE7D5-CF57-46EF-B807-FDD0502418D4}" type="datetimeFigureOut">
              <a:rPr lang="en-US" smtClean="0"/>
              <a:t>8/16/2024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46CE7D5-CF57-46EF-B807-FDD0502418D4}" type="datetimeFigureOut">
              <a:rPr lang="en-US" smtClean="0"/>
              <a:t>8/16/2024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46CE7D5-CF57-46EF-B807-FDD0502418D4}" type="datetimeFigureOut">
              <a:rPr lang="en-US" smtClean="0"/>
              <a:t>8/16/2024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8/16/2024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8/16/2024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8/16/2024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46CE7D5-CF57-46EF-B807-FDD0502418D4}" type="datetimeFigureOut">
              <a:rPr lang="en-US" smtClean="0"/>
              <a:t>8/16/2024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mailto:kari.raburn@risingsolutionspllc.com"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5.xml"/><Relationship Id="rId1" Type="http://schemas.openxmlformats.org/officeDocument/2006/relationships/slideLayout" Target="../slideLayouts/slideLayout9.xml"/><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microsoft.com/office/2018/10/relationships/comments" Target="../comments/modernComment_7FFE5EB7_5AAF7B8B.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8" Type="http://schemas.openxmlformats.org/officeDocument/2006/relationships/image" Target="../media/image30.jpg"/><Relationship Id="rId13" Type="http://schemas.openxmlformats.org/officeDocument/2006/relationships/image" Target="../media/image35.png"/><Relationship Id="rId18" Type="http://schemas.openxmlformats.org/officeDocument/2006/relationships/image" Target="../media/image40.png"/><Relationship Id="rId3" Type="http://schemas.openxmlformats.org/officeDocument/2006/relationships/image" Target="../media/image25.png"/><Relationship Id="rId7" Type="http://schemas.openxmlformats.org/officeDocument/2006/relationships/image" Target="../media/image29.png"/><Relationship Id="rId12" Type="http://schemas.openxmlformats.org/officeDocument/2006/relationships/image" Target="../media/image34.png"/><Relationship Id="rId17" Type="http://schemas.openxmlformats.org/officeDocument/2006/relationships/image" Target="../media/image39.png"/><Relationship Id="rId2" Type="http://schemas.openxmlformats.org/officeDocument/2006/relationships/image" Target="../media/image24.png"/><Relationship Id="rId16" Type="http://schemas.openxmlformats.org/officeDocument/2006/relationships/image" Target="../media/image38.png"/><Relationship Id="rId1" Type="http://schemas.openxmlformats.org/officeDocument/2006/relationships/slideLayout" Target="../slideLayouts/slideLayout2.xml"/><Relationship Id="rId6" Type="http://schemas.openxmlformats.org/officeDocument/2006/relationships/image" Target="../media/image28.png"/><Relationship Id="rId11" Type="http://schemas.openxmlformats.org/officeDocument/2006/relationships/image" Target="../media/image33.png"/><Relationship Id="rId5" Type="http://schemas.openxmlformats.org/officeDocument/2006/relationships/image" Target="../media/image27.png"/><Relationship Id="rId15" Type="http://schemas.openxmlformats.org/officeDocument/2006/relationships/image" Target="../media/image37.pn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png"/><Relationship Id="rId14" Type="http://schemas.openxmlformats.org/officeDocument/2006/relationships/image" Target="../media/image3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hyperlink" Target="mailto:david.czerr@charlottenc.gov"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10.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13.jpeg"/><Relationship Id="rId4" Type="http://schemas.microsoft.com/office/2007/relationships/hdphoto" Target="../media/hdphoto2.wdp"/></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logo of a storm&#10;&#10;Description automatically generated">
            <a:extLst>
              <a:ext uri="{FF2B5EF4-FFF2-40B4-BE49-F238E27FC236}">
                <a16:creationId xmlns:a16="http://schemas.microsoft.com/office/drawing/2014/main" id="{B2626BCD-8649-3CAA-3FF0-AE5FB4D183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5239" y="1508315"/>
            <a:ext cx="7608304" cy="3912327"/>
          </a:xfrm>
          <a:prstGeom prst="rect">
            <a:avLst/>
          </a:prstGeom>
        </p:spPr>
      </p:pic>
      <p:sp>
        <p:nvSpPr>
          <p:cNvPr id="7" name="Content Placeholder 6">
            <a:extLst>
              <a:ext uri="{FF2B5EF4-FFF2-40B4-BE49-F238E27FC236}">
                <a16:creationId xmlns:a16="http://schemas.microsoft.com/office/drawing/2014/main" id="{C0406422-A36C-1781-D027-4105C79C97AF}"/>
              </a:ext>
            </a:extLst>
          </p:cNvPr>
          <p:cNvSpPr>
            <a:spLocks noGrp="1"/>
          </p:cNvSpPr>
          <p:nvPr>
            <p:ph idx="1"/>
          </p:nvPr>
        </p:nvSpPr>
        <p:spPr/>
        <p:txBody>
          <a:bodyPr/>
          <a:lstStyle/>
          <a:p>
            <a:endParaRPr lang="en-US" dirty="0"/>
          </a:p>
        </p:txBody>
      </p:sp>
    </p:spTree>
    <p:extLst>
      <p:ext uri="{BB962C8B-B14F-4D97-AF65-F5344CB8AC3E}">
        <p14:creationId xmlns:p14="http://schemas.microsoft.com/office/powerpoint/2010/main" val="3688816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57BCEB"/>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17328F-1431-7994-3883-05FDE2E4E572}"/>
              </a:ext>
            </a:extLst>
          </p:cNvPr>
          <p:cNvSpPr>
            <a:spLocks noGrp="1"/>
          </p:cNvSpPr>
          <p:nvPr>
            <p:ph type="title"/>
          </p:nvPr>
        </p:nvSpPr>
        <p:spPr>
          <a:xfrm>
            <a:off x="1057081" y="5112126"/>
            <a:ext cx="10071536" cy="929751"/>
          </a:xfrm>
        </p:spPr>
        <p:txBody>
          <a:bodyPr vert="horz" lIns="91440" tIns="45720" rIns="91440" bIns="45720" rtlCol="0" anchor="b">
            <a:noAutofit/>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609585"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121917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828754"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2438339"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3047924"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3657509"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4267093"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4876678"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a:lstStyle>
          <a:p>
            <a:pPr algn="ctr"/>
            <a:r>
              <a:rPr lang="en-US" sz="5200" dirty="0"/>
              <a:t>Pollution Education and Reporting</a:t>
            </a:r>
          </a:p>
        </p:txBody>
      </p:sp>
      <p:pic>
        <p:nvPicPr>
          <p:cNvPr id="7" name="Picture 6">
            <a:extLst>
              <a:ext uri="{FF2B5EF4-FFF2-40B4-BE49-F238E27FC236}">
                <a16:creationId xmlns:a16="http://schemas.microsoft.com/office/drawing/2014/main" id="{1103F94A-DC7E-3052-87CE-0D96C74F42F0}"/>
              </a:ext>
            </a:extLst>
          </p:cNvPr>
          <p:cNvPicPr>
            <a:picLocks noChangeAspect="1"/>
          </p:cNvPicPr>
          <p:nvPr/>
        </p:nvPicPr>
        <p:blipFill rotWithShape="1">
          <a:blip r:embed="rId2"/>
          <a:srcRect l="26102"/>
          <a:stretch/>
        </p:blipFill>
        <p:spPr>
          <a:xfrm>
            <a:off x="596465" y="303265"/>
            <a:ext cx="3301628" cy="3315163"/>
          </a:xfrm>
          <a:prstGeom prst="rect">
            <a:avLst/>
          </a:prstGeom>
        </p:spPr>
      </p:pic>
      <p:pic>
        <p:nvPicPr>
          <p:cNvPr id="9" name="Picture 8">
            <a:extLst>
              <a:ext uri="{FF2B5EF4-FFF2-40B4-BE49-F238E27FC236}">
                <a16:creationId xmlns:a16="http://schemas.microsoft.com/office/drawing/2014/main" id="{E24D67F0-9A19-DB35-F727-770B75137840}"/>
              </a:ext>
            </a:extLst>
          </p:cNvPr>
          <p:cNvPicPr>
            <a:picLocks noChangeAspect="1"/>
          </p:cNvPicPr>
          <p:nvPr/>
        </p:nvPicPr>
        <p:blipFill rotWithShape="1">
          <a:blip r:embed="rId3"/>
          <a:srcRect r="19423"/>
          <a:stretch/>
        </p:blipFill>
        <p:spPr>
          <a:xfrm>
            <a:off x="8463709" y="312858"/>
            <a:ext cx="3131828" cy="3334215"/>
          </a:xfrm>
          <a:prstGeom prst="rect">
            <a:avLst/>
          </a:prstGeom>
        </p:spPr>
      </p:pic>
      <p:pic>
        <p:nvPicPr>
          <p:cNvPr id="3" name="Picture 2">
            <a:extLst>
              <a:ext uri="{FF2B5EF4-FFF2-40B4-BE49-F238E27FC236}">
                <a16:creationId xmlns:a16="http://schemas.microsoft.com/office/drawing/2014/main" id="{82D2701B-07DE-FD1D-3FC3-0E5CA331FD00}"/>
              </a:ext>
            </a:extLst>
          </p:cNvPr>
          <p:cNvPicPr>
            <a:picLocks noChangeAspect="1"/>
          </p:cNvPicPr>
          <p:nvPr/>
        </p:nvPicPr>
        <p:blipFill>
          <a:blip r:embed="rId4"/>
          <a:stretch>
            <a:fillRect/>
          </a:stretch>
        </p:blipFill>
        <p:spPr>
          <a:xfrm>
            <a:off x="3338986" y="108931"/>
            <a:ext cx="5507727" cy="3896271"/>
          </a:xfrm>
          <a:prstGeom prst="rect">
            <a:avLst/>
          </a:prstGeom>
        </p:spPr>
      </p:pic>
    </p:spTree>
    <p:extLst>
      <p:ext uri="{BB962C8B-B14F-4D97-AF65-F5344CB8AC3E}">
        <p14:creationId xmlns:p14="http://schemas.microsoft.com/office/powerpoint/2010/main" val="29410288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2">
            <a:lumMod val="10000"/>
            <a:lumOff val="9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E66B07-5C79-F878-CDCF-419FA7D6FB42}"/>
              </a:ext>
            </a:extLst>
          </p:cNvPr>
          <p:cNvSpPr>
            <a:spLocks noGrp="1"/>
          </p:cNvSpPr>
          <p:nvPr>
            <p:ph type="title"/>
          </p:nvPr>
        </p:nvSpPr>
        <p:spPr>
          <a:xfrm>
            <a:off x="6201979" y="790575"/>
            <a:ext cx="5236996" cy="2846071"/>
          </a:xfrm>
        </p:spPr>
        <p:txBody>
          <a:bodyPr vert="horz" lIns="91440" tIns="45720" rIns="91440" bIns="45720" rtlCol="0" anchor="ctr">
            <a:normAutofit/>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609585"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121917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828754"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2438339"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3047924"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3657509"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4267093"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4876678"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a:lstStyle>
          <a:p>
            <a:pPr marL="0" marR="0">
              <a:spcBef>
                <a:spcPts val="0"/>
              </a:spcBef>
              <a:spcAft>
                <a:spcPts val="0"/>
              </a:spcAft>
            </a:pPr>
            <a:r>
              <a:rPr lang="en-US" sz="2000" dirty="0">
                <a:solidFill>
                  <a:srgbClr val="000000"/>
                </a:solidFill>
                <a:effectLst/>
                <a:latin typeface="Century Gothic" panose="020B0502020202020204" pitchFamily="34" charset="0"/>
                <a:ea typeface="Times New Roman" panose="02020603050405020304" pitchFamily="18" charset="0"/>
                <a:cs typeface="Aptos" panose="020B0004020202020204" pitchFamily="34" charset="0"/>
              </a:rPr>
              <a:t>Kari </a:t>
            </a:r>
            <a:r>
              <a:rPr lang="en-US" sz="2000" dirty="0" err="1">
                <a:solidFill>
                  <a:srgbClr val="000000"/>
                </a:solidFill>
                <a:effectLst/>
                <a:latin typeface="Century Gothic" panose="020B0502020202020204" pitchFamily="34" charset="0"/>
                <a:ea typeface="Times New Roman" panose="02020603050405020304" pitchFamily="18" charset="0"/>
                <a:cs typeface="Aptos" panose="020B0004020202020204" pitchFamily="34" charset="0"/>
              </a:rPr>
              <a:t>Raburn</a:t>
            </a:r>
            <a:r>
              <a:rPr lang="en-US" sz="2000" dirty="0">
                <a:solidFill>
                  <a:srgbClr val="000000"/>
                </a:solidFill>
                <a:effectLst/>
                <a:latin typeface="Century Gothic" panose="020B0502020202020204" pitchFamily="34" charset="0"/>
                <a:ea typeface="Times New Roman" panose="02020603050405020304" pitchFamily="18" charset="0"/>
                <a:cs typeface="Aptos" panose="020B0004020202020204" pitchFamily="34" charset="0"/>
              </a:rPr>
              <a:t>, PhD</a:t>
            </a:r>
            <a:br>
              <a:rPr lang="en-US" sz="2000" dirty="0">
                <a:effectLst/>
                <a:latin typeface="Aptos" panose="020B0004020202020204" pitchFamily="34" charset="0"/>
                <a:ea typeface="Aptos" panose="020B0004020202020204" pitchFamily="34" charset="0"/>
                <a:cs typeface="Aptos" panose="020B0004020202020204" pitchFamily="34" charset="0"/>
              </a:rPr>
            </a:br>
            <a:r>
              <a:rPr lang="en-US" sz="2000" dirty="0">
                <a:solidFill>
                  <a:srgbClr val="000000"/>
                </a:solidFill>
                <a:effectLst/>
                <a:latin typeface="Century Gothic" panose="020B0502020202020204" pitchFamily="34" charset="0"/>
                <a:ea typeface="Times New Roman" panose="02020603050405020304" pitchFamily="18" charset="0"/>
                <a:cs typeface="Aptos" panose="020B0004020202020204" pitchFamily="34" charset="0"/>
              </a:rPr>
              <a:t>Facilitator for the Regional Stormwater Partnership of the Carolinas</a:t>
            </a:r>
            <a:br>
              <a:rPr lang="en-US" sz="2000" dirty="0">
                <a:effectLst/>
                <a:latin typeface="Aptos" panose="020B0004020202020204" pitchFamily="34" charset="0"/>
                <a:ea typeface="Aptos" panose="020B0004020202020204" pitchFamily="34" charset="0"/>
                <a:cs typeface="Aptos" panose="020B0004020202020204" pitchFamily="34" charset="0"/>
              </a:rPr>
            </a:br>
            <a:r>
              <a:rPr lang="en-US" sz="2000" dirty="0">
                <a:solidFill>
                  <a:srgbClr val="000000"/>
                </a:solidFill>
                <a:effectLst/>
                <a:latin typeface="Century Gothic" panose="020B0502020202020204" pitchFamily="34" charset="0"/>
                <a:ea typeface="Times New Roman" panose="02020603050405020304" pitchFamily="18" charset="0"/>
                <a:cs typeface="Aptos" panose="020B0004020202020204" pitchFamily="34" charset="0"/>
              </a:rPr>
              <a:t>VP of Chemistry and Engineering with Rising Solutions, PLLC</a:t>
            </a:r>
            <a:br>
              <a:rPr lang="en-US" sz="2000" dirty="0">
                <a:effectLst/>
                <a:latin typeface="Aptos" panose="020B0004020202020204" pitchFamily="34" charset="0"/>
                <a:ea typeface="Aptos" panose="020B0004020202020204" pitchFamily="34" charset="0"/>
                <a:cs typeface="Aptos" panose="020B0004020202020204" pitchFamily="34" charset="0"/>
              </a:rPr>
            </a:br>
            <a:r>
              <a:rPr lang="en-US" sz="2000" u="sng" dirty="0">
                <a:solidFill>
                  <a:srgbClr val="000000"/>
                </a:solidFill>
                <a:effectLst/>
                <a:latin typeface="Century Gothic" panose="020B0502020202020204" pitchFamily="34" charset="0"/>
                <a:ea typeface="Times New Roman" panose="02020603050405020304" pitchFamily="18" charset="0"/>
                <a:cs typeface="Aptos" panose="020B0004020202020204" pitchFamily="34" charset="0"/>
                <a:hlinkClick r:id="rId2"/>
              </a:rPr>
              <a:t>kari.raburn@risingsolutionspllc.com</a:t>
            </a:r>
            <a:endParaRPr lang="en-US" sz="2000" dirty="0">
              <a:effectLst/>
              <a:latin typeface="Aptos" panose="020B0004020202020204" pitchFamily="34" charset="0"/>
              <a:ea typeface="Aptos" panose="020B0004020202020204" pitchFamily="34" charset="0"/>
              <a:cs typeface="Aptos" panose="020B0004020202020204" pitchFamily="34" charset="0"/>
            </a:endParaRPr>
          </a:p>
        </p:txBody>
      </p:sp>
      <p:sp>
        <p:nvSpPr>
          <p:cNvPr id="25" name="Content Placeholder 8">
            <a:extLst>
              <a:ext uri="{FF2B5EF4-FFF2-40B4-BE49-F238E27FC236}">
                <a16:creationId xmlns:a16="http://schemas.microsoft.com/office/drawing/2014/main" id="{B40CAFAC-7E7C-8F04-AF8D-DA2EC41AE252}"/>
              </a:ext>
            </a:extLst>
          </p:cNvPr>
          <p:cNvSpPr>
            <a:spLocks noGrp="1"/>
          </p:cNvSpPr>
          <p:nvPr>
            <p:ph idx="1"/>
          </p:nvPr>
        </p:nvSpPr>
        <p:spPr>
          <a:xfrm>
            <a:off x="2048939" y="5041526"/>
            <a:ext cx="8306080" cy="1178299"/>
          </a:xfrm>
        </p:spPr>
        <p:txBody>
          <a:bodyPr vert="horz" lIns="91440" tIns="45720" rIns="91440" bIns="45720" rtlCol="0">
            <a:noAutofit/>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609585"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121917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828754"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2438339"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3047924"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3657509"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4267093"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4876678"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a:lstStyle>
          <a:p>
            <a:pPr marL="0" indent="0">
              <a:buNone/>
            </a:pPr>
            <a:r>
              <a:rPr lang="en-US" sz="4000" dirty="0"/>
              <a:t>https://regionalstormwater.org/</a:t>
            </a:r>
          </a:p>
        </p:txBody>
      </p:sp>
      <p:pic>
        <p:nvPicPr>
          <p:cNvPr id="5" name="Content Placeholder 4" descr="A logo of a storm&#10;&#10;Description automatically generated">
            <a:extLst>
              <a:ext uri="{FF2B5EF4-FFF2-40B4-BE49-F238E27FC236}">
                <a16:creationId xmlns:a16="http://schemas.microsoft.com/office/drawing/2014/main" id="{B2626BCD-8649-3CAA-3FF0-AE5FB4D183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2133" y="378763"/>
            <a:ext cx="5236996" cy="2692958"/>
          </a:xfrm>
          <a:prstGeom prst="rect">
            <a:avLst/>
          </a:prstGeom>
        </p:spPr>
      </p:pic>
    </p:spTree>
    <p:extLst>
      <p:ext uri="{BB962C8B-B14F-4D97-AF65-F5344CB8AC3E}">
        <p14:creationId xmlns:p14="http://schemas.microsoft.com/office/powerpoint/2010/main" val="18032453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9BEC3A-77C6-4F6D-8BA3-8B148A57E48E}"/>
              </a:ext>
            </a:extLst>
          </p:cNvPr>
          <p:cNvSpPr>
            <a:spLocks noGrp="1"/>
          </p:cNvSpPr>
          <p:nvPr>
            <p:ph type="ctrTitle"/>
          </p:nvPr>
        </p:nvSpPr>
        <p:spPr>
          <a:xfrm>
            <a:off x="443345" y="1944884"/>
            <a:ext cx="11296371" cy="1655763"/>
          </a:xfrm>
        </p:spPr>
        <p:txBody>
          <a:bodyPr>
            <a:normAutofit fontScale="90000"/>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609585"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121917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828754"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2438339"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3047924"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3657509"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4267093"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4876678"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a:lstStyle>
          <a:p>
            <a:br>
              <a:rPr lang="en-US" sz="6000" b="1" dirty="0"/>
            </a:br>
            <a:r>
              <a:rPr lang="en-US" sz="4800" b="1" dirty="0"/>
              <a:t>Charlotte Water </a:t>
            </a:r>
            <a:br>
              <a:rPr lang="en-US" sz="4800" b="1" dirty="0"/>
            </a:br>
            <a:r>
              <a:rPr lang="en-US" sz="4000" b="1" dirty="0" err="1"/>
              <a:t>Interbasin</a:t>
            </a:r>
            <a:r>
              <a:rPr lang="en-US" sz="4000" b="1" dirty="0"/>
              <a:t> Transfer (IBT) Modification Request</a:t>
            </a:r>
          </a:p>
        </p:txBody>
      </p:sp>
      <p:sp>
        <p:nvSpPr>
          <p:cNvPr id="3" name="Subtitle 2">
            <a:extLst>
              <a:ext uri="{FF2B5EF4-FFF2-40B4-BE49-F238E27FC236}">
                <a16:creationId xmlns:a16="http://schemas.microsoft.com/office/drawing/2014/main" id="{4ED905B4-0870-47E1-A50F-99EF2C2FD59F}"/>
              </a:ext>
            </a:extLst>
          </p:cNvPr>
          <p:cNvSpPr>
            <a:spLocks noGrp="1"/>
          </p:cNvSpPr>
          <p:nvPr>
            <p:ph type="subTitle" idx="1"/>
          </p:nvPr>
        </p:nvSpPr>
        <p:spPr>
          <a:xfrm>
            <a:off x="443345" y="4487432"/>
            <a:ext cx="11630468" cy="1655763"/>
          </a:xfrm>
        </p:spPr>
        <p:txBody>
          <a:bodyPr vert="horz" lIns="91440" tIns="45720" rIns="91440" bIns="45720" rtlCol="0" anchor="t">
            <a:normAutofit/>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609585"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121917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828754"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2438339"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3047924"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3657509"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4267093"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4876678"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a:lstStyle>
          <a:p>
            <a:r>
              <a:rPr lang="en-US" dirty="0">
                <a:latin typeface="Proxima Nova Extrabold"/>
              </a:rPr>
              <a:t>Public Meetings, May 8, 9, 15 &amp; June 25, 27 </a:t>
            </a:r>
            <a:r>
              <a:rPr lang="en-US">
                <a:latin typeface="Proxima Nova Extrabold"/>
              </a:rPr>
              <a:t>&amp; July </a:t>
            </a:r>
            <a:r>
              <a:rPr lang="en-US" dirty="0">
                <a:latin typeface="Proxima Nova Extrabold"/>
              </a:rPr>
              <a:t>15, 29, 2024</a:t>
            </a:r>
          </a:p>
        </p:txBody>
      </p:sp>
      <p:sp>
        <p:nvSpPr>
          <p:cNvPr id="4" name="Subtitle 2">
            <a:extLst>
              <a:ext uri="{FF2B5EF4-FFF2-40B4-BE49-F238E27FC236}">
                <a16:creationId xmlns:a16="http://schemas.microsoft.com/office/drawing/2014/main" id="{4505972F-4FD7-2DFA-A97D-36005D0B8725}"/>
              </a:ext>
            </a:extLst>
          </p:cNvPr>
          <p:cNvSpPr txBox="1">
            <a:spLocks/>
          </p:cNvSpPr>
          <p:nvPr/>
        </p:nvSpPr>
        <p:spPr>
          <a:xfrm>
            <a:off x="3411021" y="6437530"/>
            <a:ext cx="8780980" cy="420471"/>
          </a:xfrm>
          <a:prstGeom prst="rect">
            <a:avLst/>
          </a:prstGeom>
        </p:spPr>
        <p:txBody>
          <a:bodyPr vert="horz" lIns="91440" tIns="45720" rIns="91440" bIns="45720" rtlCol="0">
            <a:normAutofit/>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609585"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121917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828754"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2438339"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3047924"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3657509"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4267093"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4876678"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a:lstStyle>
          <a:p>
            <a:pPr defTabSz="914377" fontAlgn="auto">
              <a:spcBef>
                <a:spcPts val="1000"/>
              </a:spcBef>
              <a:spcAft>
                <a:spcPts val="0"/>
              </a:spcAft>
              <a:buClr>
                <a:srgbClr val="005596"/>
              </a:buClr>
              <a:defRPr/>
            </a:pPr>
            <a:r>
              <a:rPr lang="en-US" sz="1800" b="0" spc="100">
                <a:solidFill>
                  <a:srgbClr val="FFFFFF"/>
                </a:solidFill>
                <a:latin typeface="Proxima Nova Black" panose="020B0604020202020204" charset="0"/>
              </a:rPr>
              <a:t>Submit questions &amp; comments to: </a:t>
            </a:r>
            <a:r>
              <a:rPr lang="en-US" sz="1800" b="0" cap="none" spc="100">
                <a:solidFill>
                  <a:srgbClr val="FFFFFF"/>
                </a:solidFill>
                <a:latin typeface="Proxima Nova Black" panose="020B0604020202020204" charset="0"/>
              </a:rPr>
              <a:t>IBTProject@charlottenc.gov</a:t>
            </a:r>
          </a:p>
        </p:txBody>
      </p:sp>
    </p:spTree>
    <p:extLst>
      <p:ext uri="{BB962C8B-B14F-4D97-AF65-F5344CB8AC3E}">
        <p14:creationId xmlns:p14="http://schemas.microsoft.com/office/powerpoint/2010/main" val="21199086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CBFC54-6168-48A4-B56E-3263766E1CDD}"/>
              </a:ext>
            </a:extLst>
          </p:cNvPr>
          <p:cNvSpPr>
            <a:spLocks noGrp="1"/>
          </p:cNvSpPr>
          <p:nvPr>
            <p:ph type="title"/>
          </p:nvPr>
        </p:nvSpPr>
        <p:spPr/>
        <p:txBody>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609585"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121917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828754"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2438339"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3047924"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3657509"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4267093"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4876678"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a:lstStyle>
          <a:p>
            <a:r>
              <a:rPr lang="en-US">
                <a:solidFill>
                  <a:schemeClr val="accent1"/>
                </a:solidFill>
              </a:rPr>
              <a:t>Presentation Outline</a:t>
            </a:r>
          </a:p>
        </p:txBody>
      </p:sp>
      <p:sp>
        <p:nvSpPr>
          <p:cNvPr id="3" name="Content Placeholder 2">
            <a:extLst>
              <a:ext uri="{FF2B5EF4-FFF2-40B4-BE49-F238E27FC236}">
                <a16:creationId xmlns:a16="http://schemas.microsoft.com/office/drawing/2014/main" id="{798081BE-26CE-48B9-A299-8F059489DBA6}"/>
              </a:ext>
            </a:extLst>
          </p:cNvPr>
          <p:cNvSpPr>
            <a:spLocks noGrp="1"/>
          </p:cNvSpPr>
          <p:nvPr>
            <p:ph idx="1"/>
          </p:nvPr>
        </p:nvSpPr>
        <p:spPr>
          <a:xfrm>
            <a:off x="838200" y="1538243"/>
            <a:ext cx="10515600" cy="4638720"/>
          </a:xfrm>
        </p:spPr>
        <p:txBody>
          <a:bodyPr vert="horz" lIns="91440" tIns="45720" rIns="91440" bIns="45720" rtlCol="0" anchor="t">
            <a:normAutofit/>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609585"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121917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828754"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2438339"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3047924"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3657509"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4267093"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4876678"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a:lstStyle>
          <a:p>
            <a:r>
              <a:rPr lang="en-US">
                <a:latin typeface="Proxima Nova Black" panose="020B0604020202020204" charset="0"/>
                <a:cs typeface="Raavi" panose="020B0502040204020203" pitchFamily="34" charset="0"/>
              </a:rPr>
              <a:t>About Charlotte Water</a:t>
            </a:r>
          </a:p>
          <a:p>
            <a:r>
              <a:rPr lang="en-US">
                <a:latin typeface="Proxima Nova Black"/>
                <a:cs typeface="Raavi"/>
              </a:rPr>
              <a:t>What is an IBT?</a:t>
            </a:r>
            <a:endParaRPr lang="en-US">
              <a:latin typeface="Proxima Nova Black" panose="020B0604020202020204" charset="0"/>
              <a:cs typeface="Raavi" panose="020B0502040204020203" pitchFamily="34" charset="0"/>
            </a:endParaRPr>
          </a:p>
          <a:p>
            <a:r>
              <a:rPr lang="en-US">
                <a:latin typeface="Proxima Nova Black"/>
                <a:cs typeface="Raavi"/>
              </a:rPr>
              <a:t>Why is an IBT modification needed now?</a:t>
            </a:r>
          </a:p>
          <a:p>
            <a:r>
              <a:rPr lang="en-US">
                <a:latin typeface="Proxima Nova Black" panose="020B0604020202020204" charset="0"/>
                <a:cs typeface="Raavi" panose="020B0502040204020203" pitchFamily="34" charset="0"/>
              </a:rPr>
              <a:t>What is the IBT modification process and schedule?</a:t>
            </a:r>
          </a:p>
          <a:p>
            <a:r>
              <a:rPr lang="en-US">
                <a:latin typeface="Proxima Nova Black"/>
                <a:cs typeface="Raavi"/>
              </a:rPr>
              <a:t>What alternatives are being considered?</a:t>
            </a:r>
          </a:p>
          <a:p>
            <a:r>
              <a:rPr lang="en-US">
                <a:latin typeface="Proxima Nova Black" panose="020B0604020202020204" charset="0"/>
                <a:cs typeface="Raavi" panose="020B0502040204020203" pitchFamily="34" charset="0"/>
              </a:rPr>
              <a:t>How can I comment and participate in the process?</a:t>
            </a:r>
          </a:p>
          <a:p>
            <a:r>
              <a:rPr lang="en-US">
                <a:latin typeface="Proxima Nova Black" panose="020B0604020202020204" charset="0"/>
                <a:cs typeface="Raavi" panose="020B0502040204020203" pitchFamily="34" charset="0"/>
              </a:rPr>
              <a:t>Questions</a:t>
            </a:r>
          </a:p>
          <a:p>
            <a:endParaRPr lang="en-US"/>
          </a:p>
          <a:p>
            <a:endParaRPr lang="en-US"/>
          </a:p>
          <a:p>
            <a:endParaRPr lang="en-US"/>
          </a:p>
          <a:p>
            <a:endParaRPr lang="en-US"/>
          </a:p>
        </p:txBody>
      </p:sp>
      <p:sp>
        <p:nvSpPr>
          <p:cNvPr id="4" name="Slide Number Placeholder 3">
            <a:extLst>
              <a:ext uri="{FF2B5EF4-FFF2-40B4-BE49-F238E27FC236}">
                <a16:creationId xmlns:a16="http://schemas.microsoft.com/office/drawing/2014/main" id="{F290A76F-3B18-4012-86CF-751A06EA6A50}"/>
              </a:ext>
            </a:extLst>
          </p:cNvPr>
          <p:cNvSpPr>
            <a:spLocks noGrp="1"/>
          </p:cNvSpPr>
          <p:nvPr>
            <p:ph type="sldNum" sz="quarter" idx="4"/>
          </p:nvPr>
        </p:nvSpPr>
        <p:spPr/>
        <p:txBody>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81276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1625519"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2438278"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3251037"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4063797" algn="l" defTabSz="1625519"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4876557" algn="l" defTabSz="1625519"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5689315" algn="l" defTabSz="1625519"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6502075" algn="l" defTabSz="1625519"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a:lstStyle>
          <a:p>
            <a:pPr defTabSz="914377" eaLnBrk="1" fontAlgn="auto" hangingPunct="1">
              <a:spcBef>
                <a:spcPts val="0"/>
              </a:spcBef>
              <a:spcAft>
                <a:spcPts val="0"/>
              </a:spcAft>
              <a:defRPr/>
            </a:pPr>
            <a:fld id="{BF891440-8A38-4B35-B518-E5BA39D3850D}" type="slidenum">
              <a:rPr lang="en-US">
                <a:solidFill>
                  <a:srgbClr val="000000"/>
                </a:solidFill>
                <a:ea typeface="+mn-ea"/>
              </a:rPr>
              <a:pPr defTabSz="914377" eaLnBrk="1" fontAlgn="auto" hangingPunct="1">
                <a:spcBef>
                  <a:spcPts val="0"/>
                </a:spcBef>
                <a:spcAft>
                  <a:spcPts val="0"/>
                </a:spcAft>
                <a:defRPr/>
              </a:pPr>
              <a:t>13</a:t>
            </a:fld>
            <a:endParaRPr lang="en-US">
              <a:solidFill>
                <a:srgbClr val="000000"/>
              </a:solidFill>
              <a:ea typeface="+mn-ea"/>
            </a:endParaRPr>
          </a:p>
        </p:txBody>
      </p:sp>
      <p:sp>
        <p:nvSpPr>
          <p:cNvPr id="5" name="Subtitle 2">
            <a:extLst>
              <a:ext uri="{FF2B5EF4-FFF2-40B4-BE49-F238E27FC236}">
                <a16:creationId xmlns:a16="http://schemas.microsoft.com/office/drawing/2014/main" id="{58799B91-FB6F-876D-88F0-F19D9795A1A3}"/>
              </a:ext>
            </a:extLst>
          </p:cNvPr>
          <p:cNvSpPr txBox="1">
            <a:spLocks/>
          </p:cNvSpPr>
          <p:nvPr/>
        </p:nvSpPr>
        <p:spPr>
          <a:xfrm>
            <a:off x="3780890" y="6558741"/>
            <a:ext cx="8411111" cy="299259"/>
          </a:xfrm>
          <a:prstGeom prst="rect">
            <a:avLst/>
          </a:prstGeom>
        </p:spPr>
        <p:txBody>
          <a:bodyPr vert="horz" lIns="91440" tIns="45720" rIns="91440" bIns="45720" rtlCol="0">
            <a:normAutofit/>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609585"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121917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828754"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2438339"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3047924"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3657509"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4267093"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4876678"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a:lstStyle>
          <a:p>
            <a:pPr defTabSz="914377" fontAlgn="auto">
              <a:spcBef>
                <a:spcPts val="1000"/>
              </a:spcBef>
              <a:spcAft>
                <a:spcPts val="0"/>
              </a:spcAft>
              <a:buClr>
                <a:srgbClr val="005596"/>
              </a:buClr>
              <a:defRPr/>
            </a:pPr>
            <a:r>
              <a:rPr lang="en-US" sz="1200" b="0" spc="100">
                <a:solidFill>
                  <a:srgbClr val="FFFFFF">
                    <a:lumMod val="50000"/>
                  </a:srgbClr>
                </a:solidFill>
                <a:latin typeface="Proxima Nova Black" panose="020B0604020202020204" charset="0"/>
              </a:rPr>
              <a:t>Submit questions &amp; comments to: </a:t>
            </a:r>
            <a:r>
              <a:rPr lang="en-US" sz="1200" b="0" cap="none" spc="100">
                <a:solidFill>
                  <a:srgbClr val="FFFFFF">
                    <a:lumMod val="50000"/>
                  </a:srgbClr>
                </a:solidFill>
                <a:latin typeface="Proxima Nova Black" panose="020B0604020202020204" charset="0"/>
              </a:rPr>
              <a:t>IBTProject@charlottenc.gov</a:t>
            </a:r>
          </a:p>
        </p:txBody>
      </p:sp>
    </p:spTree>
    <p:extLst>
      <p:ext uri="{BB962C8B-B14F-4D97-AF65-F5344CB8AC3E}">
        <p14:creationId xmlns:p14="http://schemas.microsoft.com/office/powerpoint/2010/main" val="30960668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A6BA2D4-7F7F-4D51-BDEF-70DDAC7615B0}"/>
              </a:ext>
            </a:extLst>
          </p:cNvPr>
          <p:cNvSpPr>
            <a:spLocks noGrp="1"/>
          </p:cNvSpPr>
          <p:nvPr>
            <p:ph type="title"/>
          </p:nvPr>
        </p:nvSpPr>
        <p:spPr>
          <a:xfrm>
            <a:off x="524197" y="457200"/>
            <a:ext cx="5885747" cy="1064029"/>
          </a:xfrm>
        </p:spPr>
        <p:txBody>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609585"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121917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828754"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2438339"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3047924"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3657509"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4267093"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4876678"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a:lstStyle>
          <a:p>
            <a:r>
              <a:rPr lang="en-US"/>
              <a:t>About Charlotte Water</a:t>
            </a:r>
          </a:p>
        </p:txBody>
      </p:sp>
      <p:sp>
        <p:nvSpPr>
          <p:cNvPr id="5" name="Slide Number Placeholder 4">
            <a:extLst>
              <a:ext uri="{FF2B5EF4-FFF2-40B4-BE49-F238E27FC236}">
                <a16:creationId xmlns:a16="http://schemas.microsoft.com/office/drawing/2014/main" id="{A3F75D69-6145-44B7-987A-7A0B2C1AAAF8}"/>
              </a:ext>
            </a:extLst>
          </p:cNvPr>
          <p:cNvSpPr>
            <a:spLocks noGrp="1"/>
          </p:cNvSpPr>
          <p:nvPr>
            <p:ph type="sldNum" sz="quarter" idx="12"/>
          </p:nvPr>
        </p:nvSpPr>
        <p:spPr/>
        <p:txBody>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81276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1625519"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2438278"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3251037"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4063797" algn="l" defTabSz="1625519"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4876557" algn="l" defTabSz="1625519"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5689315" algn="l" defTabSz="1625519"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6502075" algn="l" defTabSz="1625519"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a:lstStyle>
          <a:p>
            <a:pPr defTabSz="914377" eaLnBrk="1" fontAlgn="auto" hangingPunct="1">
              <a:spcBef>
                <a:spcPts val="0"/>
              </a:spcBef>
              <a:spcAft>
                <a:spcPts val="0"/>
              </a:spcAft>
              <a:defRPr/>
            </a:pPr>
            <a:fld id="{BF891440-8A38-4B35-B518-E5BA39D3850D}" type="slidenum">
              <a:rPr lang="en-US">
                <a:solidFill>
                  <a:srgbClr val="000000"/>
                </a:solidFill>
                <a:ea typeface="+mn-ea"/>
              </a:rPr>
              <a:pPr defTabSz="914377" eaLnBrk="1" fontAlgn="auto" hangingPunct="1">
                <a:spcBef>
                  <a:spcPts val="0"/>
                </a:spcBef>
                <a:spcAft>
                  <a:spcPts val="0"/>
                </a:spcAft>
                <a:defRPr/>
              </a:pPr>
              <a:t>14</a:t>
            </a:fld>
            <a:endParaRPr lang="en-US">
              <a:solidFill>
                <a:srgbClr val="000000"/>
              </a:solidFill>
              <a:ea typeface="+mn-ea"/>
            </a:endParaRPr>
          </a:p>
        </p:txBody>
      </p:sp>
      <p:sp>
        <p:nvSpPr>
          <p:cNvPr id="6" name="Text Placeholder 5">
            <a:extLst>
              <a:ext uri="{FF2B5EF4-FFF2-40B4-BE49-F238E27FC236}">
                <a16:creationId xmlns:a16="http://schemas.microsoft.com/office/drawing/2014/main" id="{E306614C-B9A8-4B6D-95E3-969AEB04C698}"/>
              </a:ext>
            </a:extLst>
          </p:cNvPr>
          <p:cNvSpPr>
            <a:spLocks noGrp="1"/>
          </p:cNvSpPr>
          <p:nvPr>
            <p:ph type="body" sz="half" idx="2"/>
          </p:nvPr>
        </p:nvSpPr>
        <p:spPr>
          <a:xfrm>
            <a:off x="524198" y="1729049"/>
            <a:ext cx="5109687" cy="4671753"/>
          </a:xfrm>
        </p:spPr>
        <p:txBody>
          <a:bodyPr>
            <a:normAutofit/>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609585"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121917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828754"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2438339"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3047924"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3657509"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4267093"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4876678"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a:lstStyle>
          <a:p>
            <a:r>
              <a:rPr lang="en-US"/>
              <a:t>Service Area includes Mecklenburg County and surrounding counties with customers in both Catawba &amp; Rocky River Basins </a:t>
            </a:r>
          </a:p>
          <a:p>
            <a:r>
              <a:rPr lang="en-US"/>
              <a:t>Largest public water and wastewater utility in NC</a:t>
            </a:r>
          </a:p>
          <a:p>
            <a:r>
              <a:rPr lang="en-US"/>
              <a:t>Population Served – 1,145,392</a:t>
            </a:r>
          </a:p>
        </p:txBody>
      </p:sp>
      <p:pic>
        <p:nvPicPr>
          <p:cNvPr id="7" name="Picture 6">
            <a:extLst>
              <a:ext uri="{FF2B5EF4-FFF2-40B4-BE49-F238E27FC236}">
                <a16:creationId xmlns:a16="http://schemas.microsoft.com/office/drawing/2014/main" id="{79621B37-1A11-B67C-C641-3AD115F9BC96}"/>
              </a:ext>
            </a:extLst>
          </p:cNvPr>
          <p:cNvPicPr>
            <a:picLocks noChangeAspect="1"/>
          </p:cNvPicPr>
          <p:nvPr/>
        </p:nvPicPr>
        <p:blipFill>
          <a:blip r:embed="rId3"/>
          <a:stretch>
            <a:fillRect/>
          </a:stretch>
        </p:blipFill>
        <p:spPr>
          <a:xfrm>
            <a:off x="5715724" y="1189703"/>
            <a:ext cx="6476277" cy="4876119"/>
          </a:xfrm>
          <a:prstGeom prst="rect">
            <a:avLst/>
          </a:prstGeom>
        </p:spPr>
      </p:pic>
      <p:sp>
        <p:nvSpPr>
          <p:cNvPr id="4" name="Subtitle 2">
            <a:extLst>
              <a:ext uri="{FF2B5EF4-FFF2-40B4-BE49-F238E27FC236}">
                <a16:creationId xmlns:a16="http://schemas.microsoft.com/office/drawing/2014/main" id="{6DCBE6CC-C191-5CC4-A7E6-649B55F2B5B8}"/>
              </a:ext>
            </a:extLst>
          </p:cNvPr>
          <p:cNvSpPr txBox="1">
            <a:spLocks/>
          </p:cNvSpPr>
          <p:nvPr/>
        </p:nvSpPr>
        <p:spPr>
          <a:xfrm>
            <a:off x="3780890" y="6558741"/>
            <a:ext cx="8411111" cy="299259"/>
          </a:xfrm>
          <a:prstGeom prst="rect">
            <a:avLst/>
          </a:prstGeom>
        </p:spPr>
        <p:txBody>
          <a:bodyPr vert="horz" lIns="91440" tIns="45720" rIns="91440" bIns="45720" rtlCol="0">
            <a:normAutofit/>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609585"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121917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828754"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2438339"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3047924"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3657509"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4267093"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4876678"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a:lstStyle>
          <a:p>
            <a:pPr defTabSz="914377" fontAlgn="auto">
              <a:spcBef>
                <a:spcPts val="1000"/>
              </a:spcBef>
              <a:spcAft>
                <a:spcPts val="0"/>
              </a:spcAft>
              <a:buClr>
                <a:srgbClr val="005596"/>
              </a:buClr>
              <a:defRPr/>
            </a:pPr>
            <a:r>
              <a:rPr lang="en-US" sz="1200" b="0" spc="100">
                <a:solidFill>
                  <a:srgbClr val="FFFFFF">
                    <a:lumMod val="50000"/>
                  </a:srgbClr>
                </a:solidFill>
                <a:latin typeface="Proxima Nova Black" panose="020B0604020202020204" charset="0"/>
              </a:rPr>
              <a:t>Submit questions &amp; comments to: </a:t>
            </a:r>
            <a:r>
              <a:rPr lang="en-US" sz="1200" b="0" cap="none" spc="100">
                <a:solidFill>
                  <a:srgbClr val="FFFFFF">
                    <a:lumMod val="50000"/>
                  </a:srgbClr>
                </a:solidFill>
                <a:latin typeface="Proxima Nova Black" panose="020B0604020202020204" charset="0"/>
              </a:rPr>
              <a:t>IBTProject@charlottenc.gov</a:t>
            </a:r>
          </a:p>
        </p:txBody>
      </p:sp>
    </p:spTree>
    <p:extLst>
      <p:ext uri="{BB962C8B-B14F-4D97-AF65-F5344CB8AC3E}">
        <p14:creationId xmlns:p14="http://schemas.microsoft.com/office/powerpoint/2010/main" val="20388354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A6BA2D4-7F7F-4D51-BDEF-70DDAC7615B0}"/>
              </a:ext>
            </a:extLst>
          </p:cNvPr>
          <p:cNvSpPr>
            <a:spLocks noGrp="1"/>
          </p:cNvSpPr>
          <p:nvPr>
            <p:ph type="title"/>
          </p:nvPr>
        </p:nvSpPr>
        <p:spPr>
          <a:xfrm>
            <a:off x="261881" y="385872"/>
            <a:ext cx="5885747" cy="1064029"/>
          </a:xfrm>
        </p:spPr>
        <p:txBody>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609585"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121917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828754"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2438339"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3047924"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3657509"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4267093"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4876678"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a:lstStyle>
          <a:p>
            <a:r>
              <a:rPr lang="en-US"/>
              <a:t>Proactive Planning</a:t>
            </a:r>
          </a:p>
        </p:txBody>
      </p:sp>
      <p:sp>
        <p:nvSpPr>
          <p:cNvPr id="5" name="Slide Number Placeholder 4">
            <a:extLst>
              <a:ext uri="{FF2B5EF4-FFF2-40B4-BE49-F238E27FC236}">
                <a16:creationId xmlns:a16="http://schemas.microsoft.com/office/drawing/2014/main" id="{A3F75D69-6145-44B7-987A-7A0B2C1AAAF8}"/>
              </a:ext>
            </a:extLst>
          </p:cNvPr>
          <p:cNvSpPr>
            <a:spLocks noGrp="1"/>
          </p:cNvSpPr>
          <p:nvPr>
            <p:ph type="sldNum" sz="quarter" idx="12"/>
          </p:nvPr>
        </p:nvSpPr>
        <p:spPr/>
        <p:txBody>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81276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1625519"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2438278"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3251037"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4063797" algn="l" defTabSz="1625519"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4876557" algn="l" defTabSz="1625519"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5689315" algn="l" defTabSz="1625519"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6502075" algn="l" defTabSz="1625519"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a:lstStyle>
          <a:p>
            <a:pPr defTabSz="914377" eaLnBrk="1" fontAlgn="auto" hangingPunct="1">
              <a:spcBef>
                <a:spcPts val="0"/>
              </a:spcBef>
              <a:spcAft>
                <a:spcPts val="0"/>
              </a:spcAft>
              <a:defRPr/>
            </a:pPr>
            <a:fld id="{BF891440-8A38-4B35-B518-E5BA39D3850D}" type="slidenum">
              <a:rPr lang="en-US">
                <a:solidFill>
                  <a:srgbClr val="000000"/>
                </a:solidFill>
                <a:ea typeface="+mn-ea"/>
              </a:rPr>
              <a:pPr defTabSz="914377" eaLnBrk="1" fontAlgn="auto" hangingPunct="1">
                <a:spcBef>
                  <a:spcPts val="0"/>
                </a:spcBef>
                <a:spcAft>
                  <a:spcPts val="0"/>
                </a:spcAft>
                <a:defRPr/>
              </a:pPr>
              <a:t>15</a:t>
            </a:fld>
            <a:endParaRPr lang="en-US">
              <a:solidFill>
                <a:srgbClr val="000000"/>
              </a:solidFill>
              <a:ea typeface="+mn-ea"/>
            </a:endParaRPr>
          </a:p>
        </p:txBody>
      </p:sp>
      <p:sp>
        <p:nvSpPr>
          <p:cNvPr id="6" name="Text Placeholder 5">
            <a:extLst>
              <a:ext uri="{FF2B5EF4-FFF2-40B4-BE49-F238E27FC236}">
                <a16:creationId xmlns:a16="http://schemas.microsoft.com/office/drawing/2014/main" id="{E306614C-B9A8-4B6D-95E3-969AEB04C698}"/>
              </a:ext>
            </a:extLst>
          </p:cNvPr>
          <p:cNvSpPr>
            <a:spLocks noGrp="1"/>
          </p:cNvSpPr>
          <p:nvPr>
            <p:ph type="body" sz="half" idx="2"/>
          </p:nvPr>
        </p:nvSpPr>
        <p:spPr>
          <a:xfrm>
            <a:off x="376714" y="1601228"/>
            <a:ext cx="7624287" cy="4139941"/>
          </a:xfrm>
        </p:spPr>
        <p:txBody>
          <a:bodyPr>
            <a:normAutofit/>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609585"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121917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828754"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2438339"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3047924"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3657509"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4267093"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4876678"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a:lstStyle>
          <a:p>
            <a:r>
              <a:rPr lang="en-US"/>
              <a:t>2002 – Initial IBT of 33 MGD Peak Day</a:t>
            </a:r>
          </a:p>
          <a:p>
            <a:r>
              <a:rPr lang="en-US"/>
              <a:t>Now planning for next 30 years before the limit is exceeded</a:t>
            </a:r>
          </a:p>
          <a:p>
            <a:r>
              <a:rPr lang="en-US"/>
              <a:t>Long-term Partner with Catawba Wateree Water Management Group and Other Stakeholders</a:t>
            </a:r>
          </a:p>
          <a:p>
            <a:r>
              <a:rPr lang="en-US"/>
              <a:t>Local and Regional Conservation and Drought Planning</a:t>
            </a:r>
          </a:p>
          <a:p>
            <a:endParaRPr lang="en-US"/>
          </a:p>
        </p:txBody>
      </p:sp>
      <p:sp>
        <p:nvSpPr>
          <p:cNvPr id="8" name="TextBox 3">
            <a:extLst>
              <a:ext uri="{FF2B5EF4-FFF2-40B4-BE49-F238E27FC236}">
                <a16:creationId xmlns:a16="http://schemas.microsoft.com/office/drawing/2014/main" id="{9FC6B16D-EA07-4AE0-A50E-DF3C10A5F546}"/>
              </a:ext>
            </a:extLst>
          </p:cNvPr>
          <p:cNvSpPr txBox="1"/>
          <p:nvPr/>
        </p:nvSpPr>
        <p:spPr>
          <a:xfrm>
            <a:off x="8987245" y="0"/>
            <a:ext cx="3204755" cy="6858000"/>
          </a:xfrm>
          <a:prstGeom prst="rect">
            <a:avLst/>
          </a:prstGeom>
          <a:solidFill>
            <a:schemeClr val="accent5"/>
          </a:solidFill>
        </p:spPr>
        <p:txBody>
          <a:bodyPr wrap="square" lIns="274320" tIns="45720" rIns="457200" bIns="45720" anchor="t">
            <a:noAutofit/>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609585"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121917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828754"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2438339"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3047924"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3657509"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4267093"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4876678"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a:lstStyle>
          <a:p>
            <a:pPr defTabSz="914377" fontAlgn="auto">
              <a:spcBef>
                <a:spcPts val="0"/>
              </a:spcBef>
              <a:spcAft>
                <a:spcPts val="0"/>
              </a:spcAft>
              <a:defRPr/>
            </a:pPr>
            <a:endParaRPr lang="en-US" sz="1800" b="1">
              <a:solidFill>
                <a:srgbClr val="0C1C35"/>
              </a:solidFill>
              <a:latin typeface="Proxima Nova Cond Medium" panose="020B0604020202020204" charset="0"/>
            </a:endParaRPr>
          </a:p>
          <a:p>
            <a:pPr defTabSz="914377" fontAlgn="auto">
              <a:spcBef>
                <a:spcPts val="0"/>
              </a:spcBef>
              <a:spcAft>
                <a:spcPts val="0"/>
              </a:spcAft>
              <a:defRPr/>
            </a:pPr>
            <a:endParaRPr lang="en-US" sz="1800" b="1">
              <a:solidFill>
                <a:srgbClr val="0C1C35"/>
              </a:solidFill>
              <a:latin typeface="Proxima Nova Cond Medium" panose="020B0604020202020204" charset="0"/>
            </a:endParaRPr>
          </a:p>
          <a:p>
            <a:pPr defTabSz="914377" fontAlgn="auto">
              <a:spcBef>
                <a:spcPts val="0"/>
              </a:spcBef>
              <a:spcAft>
                <a:spcPts val="0"/>
              </a:spcAft>
              <a:defRPr/>
            </a:pPr>
            <a:endParaRPr lang="en-US" sz="1800" b="1">
              <a:solidFill>
                <a:srgbClr val="0C1C35"/>
              </a:solidFill>
              <a:latin typeface="Proxima Nova Cond Medium" panose="020B0604020202020204" charset="0"/>
            </a:endParaRPr>
          </a:p>
          <a:p>
            <a:pPr defTabSz="914377" fontAlgn="auto">
              <a:spcBef>
                <a:spcPts val="0"/>
              </a:spcBef>
              <a:spcAft>
                <a:spcPts val="0"/>
              </a:spcAft>
              <a:defRPr/>
            </a:pPr>
            <a:endParaRPr lang="en-US" sz="1800" b="1">
              <a:solidFill>
                <a:srgbClr val="0C1C35"/>
              </a:solidFill>
              <a:latin typeface="Proxima Nova Cond Medium" panose="020B0604020202020204" charset="0"/>
            </a:endParaRPr>
          </a:p>
          <a:p>
            <a:pPr defTabSz="914377" fontAlgn="auto">
              <a:spcBef>
                <a:spcPts val="0"/>
              </a:spcBef>
              <a:spcAft>
                <a:spcPts val="0"/>
              </a:spcAft>
              <a:defRPr/>
            </a:pPr>
            <a:r>
              <a:rPr lang="en-US" b="1">
                <a:solidFill>
                  <a:srgbClr val="FFFFFF"/>
                </a:solidFill>
                <a:latin typeface="Proxima Nova Cond Medium"/>
              </a:rPr>
              <a:t>As projected, the original IBT supports Charlotte Water’s system through approximately 2028. Additional water through the modification process is timely.</a:t>
            </a:r>
          </a:p>
          <a:p>
            <a:pPr defTabSz="914377" fontAlgn="auto">
              <a:spcBef>
                <a:spcPts val="0"/>
              </a:spcBef>
              <a:spcAft>
                <a:spcPts val="0"/>
              </a:spcAft>
              <a:defRPr/>
            </a:pPr>
            <a:endParaRPr lang="en-US" b="1">
              <a:solidFill>
                <a:srgbClr val="FFFFFF"/>
              </a:solidFill>
              <a:latin typeface="Proxima Nova Black" panose="020B0604020202020204" charset="0"/>
            </a:endParaRPr>
          </a:p>
        </p:txBody>
      </p:sp>
      <p:sp>
        <p:nvSpPr>
          <p:cNvPr id="4" name="Subtitle 2">
            <a:extLst>
              <a:ext uri="{FF2B5EF4-FFF2-40B4-BE49-F238E27FC236}">
                <a16:creationId xmlns:a16="http://schemas.microsoft.com/office/drawing/2014/main" id="{8C5FA7C9-206F-FFEE-4FE6-E82AD84C7A3C}"/>
              </a:ext>
            </a:extLst>
          </p:cNvPr>
          <p:cNvSpPr txBox="1">
            <a:spLocks/>
          </p:cNvSpPr>
          <p:nvPr/>
        </p:nvSpPr>
        <p:spPr>
          <a:xfrm>
            <a:off x="3081094" y="6558741"/>
            <a:ext cx="8411111" cy="299259"/>
          </a:xfrm>
          <a:prstGeom prst="rect">
            <a:avLst/>
          </a:prstGeom>
        </p:spPr>
        <p:txBody>
          <a:bodyPr vert="horz" lIns="91440" tIns="45720" rIns="91440" bIns="45720" rtlCol="0">
            <a:normAutofit/>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609585"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121917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828754"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2438339"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3047924"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3657509"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4267093"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4876678"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a:lstStyle>
          <a:p>
            <a:pPr defTabSz="914377" fontAlgn="auto">
              <a:spcBef>
                <a:spcPts val="1000"/>
              </a:spcBef>
              <a:spcAft>
                <a:spcPts val="0"/>
              </a:spcAft>
              <a:buClr>
                <a:srgbClr val="005596"/>
              </a:buClr>
              <a:defRPr/>
            </a:pPr>
            <a:r>
              <a:rPr lang="en-US" sz="1200" b="0" spc="100">
                <a:solidFill>
                  <a:srgbClr val="FFFFFF">
                    <a:lumMod val="50000"/>
                  </a:srgbClr>
                </a:solidFill>
                <a:latin typeface="Proxima Nova Black" panose="020B0604020202020204" charset="0"/>
              </a:rPr>
              <a:t>Submit questions &amp; comments to: </a:t>
            </a:r>
            <a:r>
              <a:rPr lang="en-US" sz="1200" b="0" cap="none" spc="100">
                <a:solidFill>
                  <a:srgbClr val="FFFFFF">
                    <a:lumMod val="50000"/>
                  </a:srgbClr>
                </a:solidFill>
                <a:latin typeface="Proxima Nova Black" panose="020B0604020202020204" charset="0"/>
              </a:rPr>
              <a:t>IBTProject@charlottenc.gov</a:t>
            </a:r>
          </a:p>
        </p:txBody>
      </p:sp>
    </p:spTree>
    <p:extLst>
      <p:ext uri="{BB962C8B-B14F-4D97-AF65-F5344CB8AC3E}">
        <p14:creationId xmlns:p14="http://schemas.microsoft.com/office/powerpoint/2010/main" val="27411304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A6BA2D4-7F7F-4D51-BDEF-70DDAC7615B0}"/>
              </a:ext>
            </a:extLst>
          </p:cNvPr>
          <p:cNvSpPr>
            <a:spLocks noGrp="1"/>
          </p:cNvSpPr>
          <p:nvPr>
            <p:ph type="title"/>
          </p:nvPr>
        </p:nvSpPr>
        <p:spPr>
          <a:xfrm>
            <a:off x="524199" y="457200"/>
            <a:ext cx="10948332" cy="1064029"/>
          </a:xfrm>
        </p:spPr>
        <p:txBody>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609585"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121917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828754"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2438339"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3047924"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3657509"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4267093"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4876678"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a:lstStyle>
          <a:p>
            <a:r>
              <a:rPr lang="en-US"/>
              <a:t>What is an </a:t>
            </a:r>
            <a:r>
              <a:rPr lang="en-US" err="1"/>
              <a:t>Interbasin</a:t>
            </a:r>
            <a:r>
              <a:rPr lang="en-US"/>
              <a:t> Transfer (IBT)?</a:t>
            </a:r>
          </a:p>
        </p:txBody>
      </p:sp>
      <p:sp>
        <p:nvSpPr>
          <p:cNvPr id="5" name="Slide Number Placeholder 4">
            <a:extLst>
              <a:ext uri="{FF2B5EF4-FFF2-40B4-BE49-F238E27FC236}">
                <a16:creationId xmlns:a16="http://schemas.microsoft.com/office/drawing/2014/main" id="{A3F75D69-6145-44B7-987A-7A0B2C1AAAF8}"/>
              </a:ext>
            </a:extLst>
          </p:cNvPr>
          <p:cNvSpPr>
            <a:spLocks noGrp="1"/>
          </p:cNvSpPr>
          <p:nvPr>
            <p:ph type="sldNum" sz="quarter" idx="12"/>
          </p:nvPr>
        </p:nvSpPr>
        <p:spPr/>
        <p:txBody>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81276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1625519"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2438278"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3251037"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4063797" algn="l" defTabSz="1625519"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4876557" algn="l" defTabSz="1625519"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5689315" algn="l" defTabSz="1625519"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6502075" algn="l" defTabSz="1625519"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a:lstStyle>
          <a:p>
            <a:pPr defTabSz="914377" eaLnBrk="1" fontAlgn="auto" hangingPunct="1">
              <a:spcBef>
                <a:spcPts val="0"/>
              </a:spcBef>
              <a:spcAft>
                <a:spcPts val="0"/>
              </a:spcAft>
              <a:defRPr/>
            </a:pPr>
            <a:fld id="{BF891440-8A38-4B35-B518-E5BA39D3850D}" type="slidenum">
              <a:rPr lang="en-US">
                <a:solidFill>
                  <a:srgbClr val="000000"/>
                </a:solidFill>
                <a:ea typeface="+mn-ea"/>
              </a:rPr>
              <a:pPr defTabSz="914377" eaLnBrk="1" fontAlgn="auto" hangingPunct="1">
                <a:spcBef>
                  <a:spcPts val="0"/>
                </a:spcBef>
                <a:spcAft>
                  <a:spcPts val="0"/>
                </a:spcAft>
                <a:defRPr/>
              </a:pPr>
              <a:t>16</a:t>
            </a:fld>
            <a:endParaRPr lang="en-US">
              <a:solidFill>
                <a:srgbClr val="000000"/>
              </a:solidFill>
              <a:ea typeface="+mn-ea"/>
            </a:endParaRPr>
          </a:p>
        </p:txBody>
      </p:sp>
      <p:pic>
        <p:nvPicPr>
          <p:cNvPr id="26" name="Picture 25">
            <a:extLst>
              <a:ext uri="{FF2B5EF4-FFF2-40B4-BE49-F238E27FC236}">
                <a16:creationId xmlns:a16="http://schemas.microsoft.com/office/drawing/2014/main" id="{CD7BBE70-7A72-43AD-9D26-FE36CA5EE81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4586" y="5880447"/>
            <a:ext cx="1068735" cy="381480"/>
          </a:xfrm>
          <a:prstGeom prst="rect">
            <a:avLst/>
          </a:prstGeom>
        </p:spPr>
      </p:pic>
      <p:sp>
        <p:nvSpPr>
          <p:cNvPr id="40" name="TextBox 39">
            <a:extLst>
              <a:ext uri="{FF2B5EF4-FFF2-40B4-BE49-F238E27FC236}">
                <a16:creationId xmlns:a16="http://schemas.microsoft.com/office/drawing/2014/main" id="{59F01631-7A2F-47EC-9CD8-4762560AF5C0}"/>
              </a:ext>
            </a:extLst>
          </p:cNvPr>
          <p:cNvSpPr txBox="1"/>
          <p:nvPr/>
        </p:nvSpPr>
        <p:spPr>
          <a:xfrm>
            <a:off x="6258693" y="5546002"/>
            <a:ext cx="1855467" cy="553997"/>
          </a:xfrm>
          <a:prstGeom prst="rect">
            <a:avLst/>
          </a:prstGeom>
          <a:noFill/>
        </p:spPr>
        <p:txBody>
          <a:bodyPr wrap="square" lIns="0" tIns="0" rIns="0" bIns="0" rtlCol="0">
            <a:spAutoFit/>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609585"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121917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828754"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2438339"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3047924"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3657509"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4267093"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4876678"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a:lstStyle>
          <a:p>
            <a:pPr defTabSz="914377" eaLnBrk="1" fontAlgn="auto" hangingPunct="1">
              <a:spcBef>
                <a:spcPts val="0"/>
              </a:spcBef>
              <a:spcAft>
                <a:spcPts val="0"/>
              </a:spcAft>
              <a:defRPr/>
            </a:pPr>
            <a:r>
              <a:rPr lang="en-US" sz="900">
                <a:solidFill>
                  <a:srgbClr val="9FA1A4">
                    <a:lumMod val="50000"/>
                  </a:srgbClr>
                </a:solidFill>
                <a:latin typeface="Proxima Nova Cond Medium" panose="020B0604020202020204" charset="0"/>
                <a:ea typeface="+mn-ea"/>
              </a:rPr>
              <a:t>Withdrawal from A        116 MGD</a:t>
            </a:r>
          </a:p>
          <a:p>
            <a:pPr defTabSz="914377" eaLnBrk="1" fontAlgn="auto" hangingPunct="1">
              <a:spcBef>
                <a:spcPts val="0"/>
              </a:spcBef>
              <a:spcAft>
                <a:spcPts val="0"/>
              </a:spcAft>
              <a:defRPr/>
            </a:pPr>
            <a:r>
              <a:rPr lang="en-US" sz="900">
                <a:solidFill>
                  <a:srgbClr val="9FA1A4">
                    <a:lumMod val="50000"/>
                  </a:srgbClr>
                </a:solidFill>
                <a:latin typeface="Proxima Nova Cond Medium" panose="020B0604020202020204" charset="0"/>
                <a:ea typeface="+mn-ea"/>
              </a:rPr>
              <a:t>Return to A                  - 75 MGD</a:t>
            </a:r>
          </a:p>
          <a:p>
            <a:pPr defTabSz="914377" eaLnBrk="1" fontAlgn="auto" hangingPunct="1">
              <a:spcBef>
                <a:spcPts val="0"/>
              </a:spcBef>
              <a:spcAft>
                <a:spcPts val="0"/>
              </a:spcAft>
              <a:defRPr/>
            </a:pPr>
            <a:r>
              <a:rPr lang="en-US" sz="900" u="sng">
                <a:solidFill>
                  <a:srgbClr val="9FA1A4">
                    <a:lumMod val="50000"/>
                  </a:srgbClr>
                </a:solidFill>
                <a:latin typeface="Proxima Nova Cond Medium" panose="020B0604020202020204" charset="0"/>
                <a:ea typeface="+mn-ea"/>
              </a:rPr>
              <a:t>Consumption A             - 21 MGD</a:t>
            </a:r>
          </a:p>
          <a:p>
            <a:pPr defTabSz="914377" eaLnBrk="1" fontAlgn="auto" hangingPunct="1">
              <a:spcBef>
                <a:spcPts val="0"/>
              </a:spcBef>
              <a:spcAft>
                <a:spcPts val="0"/>
              </a:spcAft>
              <a:defRPr/>
            </a:pPr>
            <a:r>
              <a:rPr lang="en-US" sz="900">
                <a:solidFill>
                  <a:srgbClr val="9FA1A4">
                    <a:lumMod val="50000"/>
                  </a:srgbClr>
                </a:solidFill>
                <a:latin typeface="Proxima Nova Cond Medium" panose="020B0604020202020204" charset="0"/>
                <a:ea typeface="+mn-ea"/>
              </a:rPr>
              <a:t>Transfer to B                  20 MGD</a:t>
            </a:r>
            <a:endParaRPr lang="en-US" sz="800">
              <a:solidFill>
                <a:srgbClr val="9FA1A4">
                  <a:lumMod val="50000"/>
                </a:srgbClr>
              </a:solidFill>
              <a:latin typeface="Proxima Nova Cond Medium" panose="020B0604020202020204" charset="0"/>
              <a:ea typeface="+mn-ea"/>
            </a:endParaRPr>
          </a:p>
        </p:txBody>
      </p:sp>
      <p:sp>
        <p:nvSpPr>
          <p:cNvPr id="52" name="TextBox 51">
            <a:extLst>
              <a:ext uri="{FF2B5EF4-FFF2-40B4-BE49-F238E27FC236}">
                <a16:creationId xmlns:a16="http://schemas.microsoft.com/office/drawing/2014/main" id="{8E5F8B8F-879A-4BA6-90DB-866C8F2AFF47}"/>
              </a:ext>
            </a:extLst>
          </p:cNvPr>
          <p:cNvSpPr txBox="1"/>
          <p:nvPr/>
        </p:nvSpPr>
        <p:spPr>
          <a:xfrm>
            <a:off x="6439953" y="5340310"/>
            <a:ext cx="1009375" cy="184665"/>
          </a:xfrm>
          <a:prstGeom prst="rect">
            <a:avLst/>
          </a:prstGeom>
          <a:noFill/>
        </p:spPr>
        <p:txBody>
          <a:bodyPr wrap="square" lIns="0" tIns="0" rIns="0" bIns="0" rtlCol="0">
            <a:spAutoFit/>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609585"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121917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828754"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2438339"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3047924"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3657509"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4267093"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4876678"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a:lstStyle>
          <a:p>
            <a:pPr algn="ctr" defTabSz="914377" eaLnBrk="1" fontAlgn="auto" hangingPunct="1">
              <a:spcBef>
                <a:spcPts val="0"/>
              </a:spcBef>
              <a:spcAft>
                <a:spcPts val="0"/>
              </a:spcAft>
              <a:defRPr/>
            </a:pPr>
            <a:r>
              <a:rPr lang="en-US" sz="1200">
                <a:solidFill>
                  <a:srgbClr val="9FA1A4">
                    <a:lumMod val="50000"/>
                  </a:srgbClr>
                </a:solidFill>
                <a:latin typeface="Proxima Nova Black" panose="020B0604020202020204" charset="0"/>
                <a:ea typeface="+mn-ea"/>
              </a:rPr>
              <a:t>Example</a:t>
            </a:r>
          </a:p>
        </p:txBody>
      </p:sp>
      <p:grpSp>
        <p:nvGrpSpPr>
          <p:cNvPr id="9" name="Group 8">
            <a:extLst>
              <a:ext uri="{FF2B5EF4-FFF2-40B4-BE49-F238E27FC236}">
                <a16:creationId xmlns:a16="http://schemas.microsoft.com/office/drawing/2014/main" id="{A05EBE16-A9B2-4B2C-BE47-2CFC82EF6F93}"/>
              </a:ext>
            </a:extLst>
          </p:cNvPr>
          <p:cNvGrpSpPr/>
          <p:nvPr/>
        </p:nvGrpSpPr>
        <p:grpSpPr>
          <a:xfrm>
            <a:off x="524198" y="1676966"/>
            <a:ext cx="7699559" cy="4423037"/>
            <a:chOff x="3505546" y="1672963"/>
            <a:chExt cx="5499261" cy="3159068"/>
          </a:xfrm>
        </p:grpSpPr>
        <p:sp>
          <p:nvSpPr>
            <p:cNvPr id="25" name="object 22">
              <a:extLst>
                <a:ext uri="{FF2B5EF4-FFF2-40B4-BE49-F238E27FC236}">
                  <a16:creationId xmlns:a16="http://schemas.microsoft.com/office/drawing/2014/main" id="{3DABF0E8-A6BB-4F47-92CC-F213BA24E7D1}"/>
                </a:ext>
              </a:extLst>
            </p:cNvPr>
            <p:cNvSpPr/>
            <p:nvPr/>
          </p:nvSpPr>
          <p:spPr>
            <a:xfrm>
              <a:off x="5016803" y="2082200"/>
              <a:ext cx="2575203" cy="1836578"/>
            </a:xfrm>
            <a:custGeom>
              <a:avLst/>
              <a:gdLst/>
              <a:ahLst/>
              <a:cxnLst/>
              <a:rect l="l" t="t" r="r" b="b"/>
              <a:pathLst>
                <a:path w="1445259" h="1352550">
                  <a:moveTo>
                    <a:pt x="0" y="0"/>
                  </a:moveTo>
                  <a:lnTo>
                    <a:pt x="2286" y="2286"/>
                  </a:lnTo>
                  <a:lnTo>
                    <a:pt x="14477" y="9906"/>
                  </a:lnTo>
                  <a:lnTo>
                    <a:pt x="30479" y="20574"/>
                  </a:lnTo>
                  <a:lnTo>
                    <a:pt x="54101" y="35051"/>
                  </a:lnTo>
                  <a:lnTo>
                    <a:pt x="79248" y="54101"/>
                  </a:lnTo>
                  <a:lnTo>
                    <a:pt x="111251" y="73913"/>
                  </a:lnTo>
                  <a:lnTo>
                    <a:pt x="145541" y="95250"/>
                  </a:lnTo>
                  <a:lnTo>
                    <a:pt x="182879" y="118871"/>
                  </a:lnTo>
                  <a:lnTo>
                    <a:pt x="218693" y="144018"/>
                  </a:lnTo>
                  <a:lnTo>
                    <a:pt x="256031" y="169163"/>
                  </a:lnTo>
                  <a:lnTo>
                    <a:pt x="291846" y="194309"/>
                  </a:lnTo>
                  <a:lnTo>
                    <a:pt x="327660" y="217931"/>
                  </a:lnTo>
                  <a:lnTo>
                    <a:pt x="360425" y="241553"/>
                  </a:lnTo>
                  <a:lnTo>
                    <a:pt x="391667" y="264413"/>
                  </a:lnTo>
                  <a:lnTo>
                    <a:pt x="416813" y="285750"/>
                  </a:lnTo>
                  <a:lnTo>
                    <a:pt x="439674" y="302513"/>
                  </a:lnTo>
                  <a:lnTo>
                    <a:pt x="461772" y="325374"/>
                  </a:lnTo>
                  <a:lnTo>
                    <a:pt x="486155" y="350519"/>
                  </a:lnTo>
                  <a:lnTo>
                    <a:pt x="512825" y="377951"/>
                  </a:lnTo>
                  <a:lnTo>
                    <a:pt x="541020" y="407669"/>
                  </a:lnTo>
                  <a:lnTo>
                    <a:pt x="567690" y="440436"/>
                  </a:lnTo>
                  <a:lnTo>
                    <a:pt x="597407" y="473201"/>
                  </a:lnTo>
                  <a:lnTo>
                    <a:pt x="627887" y="509015"/>
                  </a:lnTo>
                  <a:lnTo>
                    <a:pt x="657605" y="542544"/>
                  </a:lnTo>
                  <a:lnTo>
                    <a:pt x="684276" y="579119"/>
                  </a:lnTo>
                  <a:lnTo>
                    <a:pt x="714755" y="614171"/>
                  </a:lnTo>
                  <a:lnTo>
                    <a:pt x="741426" y="648462"/>
                  </a:lnTo>
                  <a:lnTo>
                    <a:pt x="771144" y="679703"/>
                  </a:lnTo>
                  <a:lnTo>
                    <a:pt x="797051" y="711707"/>
                  </a:lnTo>
                  <a:lnTo>
                    <a:pt x="822198" y="740663"/>
                  </a:lnTo>
                  <a:lnTo>
                    <a:pt x="845057" y="767333"/>
                  </a:lnTo>
                  <a:lnTo>
                    <a:pt x="867918" y="790194"/>
                  </a:lnTo>
                  <a:lnTo>
                    <a:pt x="897635" y="821436"/>
                  </a:lnTo>
                  <a:lnTo>
                    <a:pt x="931926" y="857250"/>
                  </a:lnTo>
                  <a:lnTo>
                    <a:pt x="971550" y="896874"/>
                  </a:lnTo>
                  <a:lnTo>
                    <a:pt x="1016507" y="939545"/>
                  </a:lnTo>
                  <a:lnTo>
                    <a:pt x="1062990" y="986789"/>
                  </a:lnTo>
                  <a:lnTo>
                    <a:pt x="1110996" y="1033271"/>
                  </a:lnTo>
                  <a:lnTo>
                    <a:pt x="1158240" y="1079753"/>
                  </a:lnTo>
                  <a:lnTo>
                    <a:pt x="1208531" y="1126236"/>
                  </a:lnTo>
                  <a:lnTo>
                    <a:pt x="1253490" y="1172718"/>
                  </a:lnTo>
                  <a:lnTo>
                    <a:pt x="1297685" y="1213103"/>
                  </a:lnTo>
                  <a:lnTo>
                    <a:pt x="1337309" y="1251965"/>
                  </a:lnTo>
                  <a:lnTo>
                    <a:pt x="1373124" y="1286255"/>
                  </a:lnTo>
                  <a:lnTo>
                    <a:pt x="1401318" y="1314449"/>
                  </a:lnTo>
                  <a:lnTo>
                    <a:pt x="1424177" y="1335023"/>
                  </a:lnTo>
                  <a:lnTo>
                    <a:pt x="1438655" y="1348739"/>
                  </a:lnTo>
                  <a:lnTo>
                    <a:pt x="1444752" y="1352549"/>
                  </a:lnTo>
                </a:path>
              </a:pathLst>
            </a:custGeom>
            <a:ln w="31496">
              <a:solidFill>
                <a:schemeClr val="accent5"/>
              </a:solidFill>
              <a:prstDash val="sysDot"/>
            </a:ln>
          </p:spPr>
          <p:txBody>
            <a:bodyPr wrap="square" lIns="0" tIns="0" rIns="0" bIns="0" rtlCol="0"/>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609585"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121917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828754"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2438339"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3047924"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3657509"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4267093"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4876678"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a:lstStyle>
            <a:p>
              <a:pPr defTabSz="914377" eaLnBrk="1" fontAlgn="auto" hangingPunct="1">
                <a:spcBef>
                  <a:spcPts val="0"/>
                </a:spcBef>
                <a:spcAft>
                  <a:spcPts val="0"/>
                </a:spcAft>
                <a:defRPr/>
              </a:pPr>
              <a:endParaRPr sz="1800">
                <a:solidFill>
                  <a:srgbClr val="000000"/>
                </a:solidFill>
                <a:latin typeface="Proxima Nova Black" panose="020B0604020202020204" charset="0"/>
                <a:ea typeface="+mn-ea"/>
              </a:endParaRPr>
            </a:p>
          </p:txBody>
        </p:sp>
        <p:sp>
          <p:nvSpPr>
            <p:cNvPr id="27" name="object 24">
              <a:extLst>
                <a:ext uri="{FF2B5EF4-FFF2-40B4-BE49-F238E27FC236}">
                  <a16:creationId xmlns:a16="http://schemas.microsoft.com/office/drawing/2014/main" id="{621F44A4-0AF4-4968-8511-A5DB4E7D4070}"/>
                </a:ext>
              </a:extLst>
            </p:cNvPr>
            <p:cNvSpPr/>
            <p:nvPr/>
          </p:nvSpPr>
          <p:spPr>
            <a:xfrm>
              <a:off x="3888906" y="2880712"/>
              <a:ext cx="1635962" cy="1951319"/>
            </a:xfrm>
            <a:custGeom>
              <a:avLst/>
              <a:gdLst/>
              <a:ahLst/>
              <a:cxnLst/>
              <a:rect l="l" t="t" r="r" b="b"/>
              <a:pathLst>
                <a:path w="1057909" h="1257300">
                  <a:moveTo>
                    <a:pt x="0" y="12191"/>
                  </a:moveTo>
                  <a:lnTo>
                    <a:pt x="0" y="10667"/>
                  </a:lnTo>
                  <a:lnTo>
                    <a:pt x="1524" y="7619"/>
                  </a:lnTo>
                  <a:lnTo>
                    <a:pt x="3810" y="5333"/>
                  </a:lnTo>
                  <a:lnTo>
                    <a:pt x="6857" y="2285"/>
                  </a:lnTo>
                  <a:lnTo>
                    <a:pt x="7619" y="1523"/>
                  </a:lnTo>
                  <a:lnTo>
                    <a:pt x="10667" y="0"/>
                  </a:lnTo>
                  <a:lnTo>
                    <a:pt x="33527" y="0"/>
                  </a:lnTo>
                  <a:lnTo>
                    <a:pt x="88391" y="12191"/>
                  </a:lnTo>
                  <a:lnTo>
                    <a:pt x="148589" y="35813"/>
                  </a:lnTo>
                  <a:lnTo>
                    <a:pt x="211074" y="70103"/>
                  </a:lnTo>
                  <a:lnTo>
                    <a:pt x="272796" y="112775"/>
                  </a:lnTo>
                  <a:lnTo>
                    <a:pt x="301751" y="134111"/>
                  </a:lnTo>
                  <a:lnTo>
                    <a:pt x="328422" y="157733"/>
                  </a:lnTo>
                  <a:lnTo>
                    <a:pt x="355853" y="179831"/>
                  </a:lnTo>
                  <a:lnTo>
                    <a:pt x="378713" y="205739"/>
                  </a:lnTo>
                  <a:lnTo>
                    <a:pt x="416051" y="250697"/>
                  </a:lnTo>
                  <a:lnTo>
                    <a:pt x="435863" y="294131"/>
                  </a:lnTo>
                  <a:lnTo>
                    <a:pt x="442722" y="349757"/>
                  </a:lnTo>
                  <a:lnTo>
                    <a:pt x="441198" y="381761"/>
                  </a:lnTo>
                  <a:lnTo>
                    <a:pt x="437388" y="417575"/>
                  </a:lnTo>
                  <a:lnTo>
                    <a:pt x="432053" y="450341"/>
                  </a:lnTo>
                  <a:lnTo>
                    <a:pt x="424434" y="487679"/>
                  </a:lnTo>
                  <a:lnTo>
                    <a:pt x="419862" y="521969"/>
                  </a:lnTo>
                  <a:lnTo>
                    <a:pt x="413003" y="560831"/>
                  </a:lnTo>
                  <a:lnTo>
                    <a:pt x="401574" y="631697"/>
                  </a:lnTo>
                  <a:lnTo>
                    <a:pt x="399288" y="695705"/>
                  </a:lnTo>
                  <a:lnTo>
                    <a:pt x="400050" y="723137"/>
                  </a:lnTo>
                  <a:lnTo>
                    <a:pt x="418338" y="769619"/>
                  </a:lnTo>
                  <a:lnTo>
                    <a:pt x="448817" y="803147"/>
                  </a:lnTo>
                  <a:lnTo>
                    <a:pt x="496062" y="829817"/>
                  </a:lnTo>
                  <a:lnTo>
                    <a:pt x="523493" y="842771"/>
                  </a:lnTo>
                  <a:lnTo>
                    <a:pt x="553974" y="853439"/>
                  </a:lnTo>
                  <a:lnTo>
                    <a:pt x="585977" y="864107"/>
                  </a:lnTo>
                  <a:lnTo>
                    <a:pt x="617981" y="870965"/>
                  </a:lnTo>
                  <a:lnTo>
                    <a:pt x="648462" y="880871"/>
                  </a:lnTo>
                  <a:lnTo>
                    <a:pt x="680465" y="890777"/>
                  </a:lnTo>
                  <a:lnTo>
                    <a:pt x="710946" y="901445"/>
                  </a:lnTo>
                  <a:lnTo>
                    <a:pt x="742188" y="909065"/>
                  </a:lnTo>
                  <a:lnTo>
                    <a:pt x="769619" y="919733"/>
                  </a:lnTo>
                  <a:lnTo>
                    <a:pt x="794003" y="930401"/>
                  </a:lnTo>
                  <a:lnTo>
                    <a:pt x="817626" y="943355"/>
                  </a:lnTo>
                  <a:lnTo>
                    <a:pt x="837438" y="954023"/>
                  </a:lnTo>
                  <a:lnTo>
                    <a:pt x="848867" y="968501"/>
                  </a:lnTo>
                  <a:lnTo>
                    <a:pt x="861822" y="982979"/>
                  </a:lnTo>
                  <a:lnTo>
                    <a:pt x="874776" y="1002029"/>
                  </a:lnTo>
                  <a:lnTo>
                    <a:pt x="887729" y="1020317"/>
                  </a:lnTo>
                  <a:lnTo>
                    <a:pt x="900683" y="1043177"/>
                  </a:lnTo>
                  <a:lnTo>
                    <a:pt x="912113" y="1065275"/>
                  </a:lnTo>
                  <a:lnTo>
                    <a:pt x="925068" y="1088897"/>
                  </a:lnTo>
                  <a:lnTo>
                    <a:pt x="937259" y="1111757"/>
                  </a:lnTo>
                  <a:lnTo>
                    <a:pt x="950213" y="1136903"/>
                  </a:lnTo>
                  <a:lnTo>
                    <a:pt x="963168" y="1159763"/>
                  </a:lnTo>
                  <a:lnTo>
                    <a:pt x="974598" y="1180337"/>
                  </a:lnTo>
                  <a:lnTo>
                    <a:pt x="989837" y="1200911"/>
                  </a:lnTo>
                  <a:lnTo>
                    <a:pt x="1002792" y="1219199"/>
                  </a:lnTo>
                  <a:lnTo>
                    <a:pt x="1016507" y="1235201"/>
                  </a:lnTo>
                  <a:lnTo>
                    <a:pt x="1031748" y="1248155"/>
                  </a:lnTo>
                  <a:lnTo>
                    <a:pt x="1047750" y="1257299"/>
                  </a:lnTo>
                  <a:lnTo>
                    <a:pt x="1048511" y="1257299"/>
                  </a:lnTo>
                  <a:lnTo>
                    <a:pt x="1050035" y="1257299"/>
                  </a:lnTo>
                  <a:lnTo>
                    <a:pt x="1052322" y="1257299"/>
                  </a:lnTo>
                  <a:lnTo>
                    <a:pt x="1055370" y="1257299"/>
                  </a:lnTo>
                  <a:lnTo>
                    <a:pt x="1056131" y="1257299"/>
                  </a:lnTo>
                  <a:lnTo>
                    <a:pt x="1057655" y="1257299"/>
                  </a:lnTo>
                </a:path>
              </a:pathLst>
            </a:custGeom>
            <a:ln w="34925">
              <a:solidFill>
                <a:schemeClr val="accent2"/>
              </a:solidFill>
              <a:prstDash val="solid"/>
            </a:ln>
          </p:spPr>
          <p:txBody>
            <a:bodyPr wrap="square" lIns="0" tIns="0" rIns="0" bIns="0" rtlCol="0"/>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609585"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121917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828754"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2438339"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3047924"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3657509"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4267093"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4876678"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a:lstStyle>
            <a:p>
              <a:pPr defTabSz="914377" eaLnBrk="1" fontAlgn="auto" hangingPunct="1">
                <a:spcBef>
                  <a:spcPts val="0"/>
                </a:spcBef>
                <a:spcAft>
                  <a:spcPts val="0"/>
                </a:spcAft>
                <a:defRPr/>
              </a:pPr>
              <a:endParaRPr sz="1800">
                <a:solidFill>
                  <a:srgbClr val="000000"/>
                </a:solidFill>
                <a:latin typeface="Proxima Nova Black" panose="020B0604020202020204" charset="0"/>
                <a:ea typeface="+mn-ea"/>
              </a:endParaRPr>
            </a:p>
          </p:txBody>
        </p:sp>
        <p:sp>
          <p:nvSpPr>
            <p:cNvPr id="28" name="object 25">
              <a:extLst>
                <a:ext uri="{FF2B5EF4-FFF2-40B4-BE49-F238E27FC236}">
                  <a16:creationId xmlns:a16="http://schemas.microsoft.com/office/drawing/2014/main" id="{7469DE5C-B6AE-4523-BA2E-35E3695FDD07}"/>
                </a:ext>
              </a:extLst>
            </p:cNvPr>
            <p:cNvSpPr/>
            <p:nvPr/>
          </p:nvSpPr>
          <p:spPr>
            <a:xfrm>
              <a:off x="6888749" y="1672963"/>
              <a:ext cx="2116058" cy="1786671"/>
            </a:xfrm>
            <a:custGeom>
              <a:avLst/>
              <a:gdLst/>
              <a:ahLst/>
              <a:cxnLst/>
              <a:rect l="l" t="t" r="r" b="b"/>
              <a:pathLst>
                <a:path w="817879" h="1029969">
                  <a:moveTo>
                    <a:pt x="0" y="0"/>
                  </a:moveTo>
                  <a:lnTo>
                    <a:pt x="2286" y="0"/>
                  </a:lnTo>
                  <a:lnTo>
                    <a:pt x="21336" y="0"/>
                  </a:lnTo>
                  <a:lnTo>
                    <a:pt x="40386" y="10668"/>
                  </a:lnTo>
                  <a:lnTo>
                    <a:pt x="60960" y="24384"/>
                  </a:lnTo>
                  <a:lnTo>
                    <a:pt x="83058" y="40386"/>
                  </a:lnTo>
                  <a:lnTo>
                    <a:pt x="104394" y="58674"/>
                  </a:lnTo>
                  <a:lnTo>
                    <a:pt x="126492" y="80010"/>
                  </a:lnTo>
                  <a:lnTo>
                    <a:pt x="149351" y="100584"/>
                  </a:lnTo>
                  <a:lnTo>
                    <a:pt x="171450" y="125730"/>
                  </a:lnTo>
                  <a:lnTo>
                    <a:pt x="194310" y="148590"/>
                  </a:lnTo>
                  <a:lnTo>
                    <a:pt x="213360" y="175260"/>
                  </a:lnTo>
                  <a:lnTo>
                    <a:pt x="235458" y="200406"/>
                  </a:lnTo>
                  <a:lnTo>
                    <a:pt x="254508" y="227075"/>
                  </a:lnTo>
                  <a:lnTo>
                    <a:pt x="273558" y="249174"/>
                  </a:lnTo>
                  <a:lnTo>
                    <a:pt x="291846" y="274319"/>
                  </a:lnTo>
                  <a:lnTo>
                    <a:pt x="307848" y="297180"/>
                  </a:lnTo>
                  <a:lnTo>
                    <a:pt x="322325" y="317754"/>
                  </a:lnTo>
                  <a:lnTo>
                    <a:pt x="336042" y="336804"/>
                  </a:lnTo>
                  <a:lnTo>
                    <a:pt x="342900" y="351281"/>
                  </a:lnTo>
                  <a:lnTo>
                    <a:pt x="351281" y="365760"/>
                  </a:lnTo>
                  <a:lnTo>
                    <a:pt x="359664" y="383286"/>
                  </a:lnTo>
                  <a:lnTo>
                    <a:pt x="369570" y="398525"/>
                  </a:lnTo>
                  <a:lnTo>
                    <a:pt x="375666" y="419862"/>
                  </a:lnTo>
                  <a:lnTo>
                    <a:pt x="386334" y="438912"/>
                  </a:lnTo>
                  <a:lnTo>
                    <a:pt x="393953" y="459486"/>
                  </a:lnTo>
                  <a:lnTo>
                    <a:pt x="403860" y="478536"/>
                  </a:lnTo>
                  <a:lnTo>
                    <a:pt x="410718" y="500634"/>
                  </a:lnTo>
                  <a:lnTo>
                    <a:pt x="418338" y="521969"/>
                  </a:lnTo>
                  <a:lnTo>
                    <a:pt x="425958" y="543306"/>
                  </a:lnTo>
                  <a:lnTo>
                    <a:pt x="435101" y="561594"/>
                  </a:lnTo>
                  <a:lnTo>
                    <a:pt x="441198" y="580644"/>
                  </a:lnTo>
                  <a:lnTo>
                    <a:pt x="447294" y="597407"/>
                  </a:lnTo>
                  <a:lnTo>
                    <a:pt x="454151" y="614934"/>
                  </a:lnTo>
                  <a:lnTo>
                    <a:pt x="461772" y="627888"/>
                  </a:lnTo>
                  <a:lnTo>
                    <a:pt x="464058" y="641604"/>
                  </a:lnTo>
                  <a:lnTo>
                    <a:pt x="469392" y="654557"/>
                  </a:lnTo>
                  <a:lnTo>
                    <a:pt x="474725" y="669036"/>
                  </a:lnTo>
                  <a:lnTo>
                    <a:pt x="479298" y="685038"/>
                  </a:lnTo>
                  <a:lnTo>
                    <a:pt x="484631" y="701802"/>
                  </a:lnTo>
                  <a:lnTo>
                    <a:pt x="489966" y="717804"/>
                  </a:lnTo>
                  <a:lnTo>
                    <a:pt x="495300" y="736854"/>
                  </a:lnTo>
                  <a:lnTo>
                    <a:pt x="501396" y="753618"/>
                  </a:lnTo>
                  <a:lnTo>
                    <a:pt x="505205" y="771144"/>
                  </a:lnTo>
                  <a:lnTo>
                    <a:pt x="512825" y="787907"/>
                  </a:lnTo>
                  <a:lnTo>
                    <a:pt x="518160" y="803910"/>
                  </a:lnTo>
                  <a:lnTo>
                    <a:pt x="525779" y="818388"/>
                  </a:lnTo>
                  <a:lnTo>
                    <a:pt x="531876" y="834390"/>
                  </a:lnTo>
                  <a:lnTo>
                    <a:pt x="539496" y="846582"/>
                  </a:lnTo>
                  <a:lnTo>
                    <a:pt x="547116" y="858774"/>
                  </a:lnTo>
                  <a:lnTo>
                    <a:pt x="555498" y="866394"/>
                  </a:lnTo>
                  <a:lnTo>
                    <a:pt x="563118" y="874013"/>
                  </a:lnTo>
                  <a:lnTo>
                    <a:pt x="571500" y="880872"/>
                  </a:lnTo>
                  <a:lnTo>
                    <a:pt x="580644" y="887730"/>
                  </a:lnTo>
                  <a:lnTo>
                    <a:pt x="593598" y="893063"/>
                  </a:lnTo>
                  <a:lnTo>
                    <a:pt x="606551" y="896874"/>
                  </a:lnTo>
                  <a:lnTo>
                    <a:pt x="619505" y="903732"/>
                  </a:lnTo>
                  <a:lnTo>
                    <a:pt x="631698" y="907542"/>
                  </a:lnTo>
                  <a:lnTo>
                    <a:pt x="646938" y="912876"/>
                  </a:lnTo>
                  <a:lnTo>
                    <a:pt x="659892" y="918210"/>
                  </a:lnTo>
                  <a:lnTo>
                    <a:pt x="675131" y="923544"/>
                  </a:lnTo>
                  <a:lnTo>
                    <a:pt x="688086" y="928878"/>
                  </a:lnTo>
                  <a:lnTo>
                    <a:pt x="702564" y="932688"/>
                  </a:lnTo>
                  <a:lnTo>
                    <a:pt x="712470" y="938022"/>
                  </a:lnTo>
                  <a:lnTo>
                    <a:pt x="723900" y="943356"/>
                  </a:lnTo>
                  <a:lnTo>
                    <a:pt x="734568" y="948690"/>
                  </a:lnTo>
                  <a:lnTo>
                    <a:pt x="744474" y="954024"/>
                  </a:lnTo>
                  <a:lnTo>
                    <a:pt x="744474" y="954786"/>
                  </a:lnTo>
                  <a:lnTo>
                    <a:pt x="745998" y="954786"/>
                  </a:lnTo>
                  <a:lnTo>
                    <a:pt x="745998" y="957834"/>
                  </a:lnTo>
                  <a:lnTo>
                    <a:pt x="748284" y="957834"/>
                  </a:lnTo>
                  <a:lnTo>
                    <a:pt x="748284" y="960119"/>
                  </a:lnTo>
                  <a:lnTo>
                    <a:pt x="751331" y="961644"/>
                  </a:lnTo>
                  <a:lnTo>
                    <a:pt x="752094" y="964692"/>
                  </a:lnTo>
                  <a:lnTo>
                    <a:pt x="753618" y="964692"/>
                  </a:lnTo>
                  <a:lnTo>
                    <a:pt x="753618" y="966978"/>
                  </a:lnTo>
                  <a:lnTo>
                    <a:pt x="755903" y="968502"/>
                  </a:lnTo>
                  <a:lnTo>
                    <a:pt x="755903" y="970788"/>
                  </a:lnTo>
                  <a:lnTo>
                    <a:pt x="758951" y="970788"/>
                  </a:lnTo>
                  <a:lnTo>
                    <a:pt x="758951" y="973836"/>
                  </a:lnTo>
                  <a:lnTo>
                    <a:pt x="761238" y="973836"/>
                  </a:lnTo>
                  <a:lnTo>
                    <a:pt x="762762" y="974598"/>
                  </a:lnTo>
                  <a:lnTo>
                    <a:pt x="765048" y="974598"/>
                  </a:lnTo>
                  <a:lnTo>
                    <a:pt x="767334" y="979932"/>
                  </a:lnTo>
                  <a:lnTo>
                    <a:pt x="770381" y="982980"/>
                  </a:lnTo>
                  <a:lnTo>
                    <a:pt x="772668" y="986790"/>
                  </a:lnTo>
                  <a:lnTo>
                    <a:pt x="778001" y="989838"/>
                  </a:lnTo>
                  <a:lnTo>
                    <a:pt x="781812" y="995172"/>
                  </a:lnTo>
                  <a:lnTo>
                    <a:pt x="785622" y="998982"/>
                  </a:lnTo>
                  <a:lnTo>
                    <a:pt x="791718" y="1004316"/>
                  </a:lnTo>
                  <a:lnTo>
                    <a:pt x="795527" y="1006602"/>
                  </a:lnTo>
                  <a:lnTo>
                    <a:pt x="798576" y="1011936"/>
                  </a:lnTo>
                  <a:lnTo>
                    <a:pt x="803148" y="1015746"/>
                  </a:lnTo>
                  <a:lnTo>
                    <a:pt x="806196" y="1021080"/>
                  </a:lnTo>
                  <a:lnTo>
                    <a:pt x="810768" y="1024128"/>
                  </a:lnTo>
                  <a:lnTo>
                    <a:pt x="812292" y="1025652"/>
                  </a:lnTo>
                  <a:lnTo>
                    <a:pt x="815340" y="1027938"/>
                  </a:lnTo>
                  <a:lnTo>
                    <a:pt x="816101" y="1029462"/>
                  </a:lnTo>
                  <a:lnTo>
                    <a:pt x="817626" y="1029462"/>
                  </a:lnTo>
                </a:path>
              </a:pathLst>
            </a:custGeom>
            <a:ln w="34925">
              <a:solidFill>
                <a:schemeClr val="accent2"/>
              </a:solidFill>
              <a:prstDash val="solid"/>
            </a:ln>
          </p:spPr>
          <p:txBody>
            <a:bodyPr wrap="square" lIns="0" tIns="0" rIns="0" bIns="0" rtlCol="0"/>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609585"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121917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828754"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2438339"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3047924"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3657509"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4267093"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4876678"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a:lstStyle>
            <a:p>
              <a:pPr defTabSz="914377" eaLnBrk="1" fontAlgn="auto" hangingPunct="1">
                <a:spcBef>
                  <a:spcPts val="0"/>
                </a:spcBef>
                <a:spcAft>
                  <a:spcPts val="0"/>
                </a:spcAft>
                <a:defRPr/>
              </a:pPr>
              <a:endParaRPr sz="1800">
                <a:solidFill>
                  <a:srgbClr val="000000"/>
                </a:solidFill>
                <a:latin typeface="Proxima Nova Black" panose="020B0604020202020204" charset="0"/>
                <a:ea typeface="+mn-ea"/>
              </a:endParaRPr>
            </a:p>
          </p:txBody>
        </p:sp>
        <p:sp>
          <p:nvSpPr>
            <p:cNvPr id="33" name="TextBox 32">
              <a:extLst>
                <a:ext uri="{FF2B5EF4-FFF2-40B4-BE49-F238E27FC236}">
                  <a16:creationId xmlns:a16="http://schemas.microsoft.com/office/drawing/2014/main" id="{63A4EC83-F415-42A3-812A-D81EAB21B9ED}"/>
                </a:ext>
              </a:extLst>
            </p:cNvPr>
            <p:cNvSpPr txBox="1"/>
            <p:nvPr/>
          </p:nvSpPr>
          <p:spPr>
            <a:xfrm>
              <a:off x="3505546" y="3697380"/>
              <a:ext cx="883780" cy="263788"/>
            </a:xfrm>
            <a:prstGeom prst="rect">
              <a:avLst/>
            </a:prstGeom>
            <a:noFill/>
          </p:spPr>
          <p:txBody>
            <a:bodyPr wrap="square" lIns="0" tIns="0" rIns="0" bIns="0" rtlCol="0" anchor="t">
              <a:spAutoFit/>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609585"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121917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828754"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2438339"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3047924"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3657509"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4267093"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4876678"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a:lstStyle>
            <a:p>
              <a:pPr algn="ctr" defTabSz="914377" eaLnBrk="1" fontAlgn="auto" hangingPunct="1">
                <a:spcBef>
                  <a:spcPts val="0"/>
                </a:spcBef>
                <a:spcAft>
                  <a:spcPts val="0"/>
                </a:spcAft>
                <a:defRPr/>
              </a:pPr>
              <a:r>
                <a:rPr lang="en-US" sz="1200">
                  <a:solidFill>
                    <a:srgbClr val="005596"/>
                  </a:solidFill>
                  <a:latin typeface="Proxima Nova Black"/>
                  <a:ea typeface="+mn-ea"/>
                </a:rPr>
                <a:t>Catawba River</a:t>
              </a:r>
            </a:p>
            <a:p>
              <a:pPr algn="ctr" defTabSz="914377" eaLnBrk="1" fontAlgn="auto" hangingPunct="1">
                <a:spcBef>
                  <a:spcPts val="0"/>
                </a:spcBef>
                <a:spcAft>
                  <a:spcPts val="0"/>
                </a:spcAft>
                <a:defRPr/>
              </a:pPr>
              <a:r>
                <a:rPr lang="en-US" sz="1200">
                  <a:solidFill>
                    <a:srgbClr val="005596"/>
                  </a:solidFill>
                  <a:latin typeface="Proxima Nova Black"/>
                  <a:ea typeface="+mn-ea"/>
                </a:rPr>
                <a:t>Basin A</a:t>
              </a:r>
            </a:p>
          </p:txBody>
        </p:sp>
        <p:sp>
          <p:nvSpPr>
            <p:cNvPr id="34" name="TextBox 33">
              <a:extLst>
                <a:ext uri="{FF2B5EF4-FFF2-40B4-BE49-F238E27FC236}">
                  <a16:creationId xmlns:a16="http://schemas.microsoft.com/office/drawing/2014/main" id="{42B2463C-A34D-442C-9851-8F6F8009C576}"/>
                </a:ext>
              </a:extLst>
            </p:cNvPr>
            <p:cNvSpPr txBox="1"/>
            <p:nvPr/>
          </p:nvSpPr>
          <p:spPr>
            <a:xfrm>
              <a:off x="7802191" y="2239563"/>
              <a:ext cx="1009374" cy="263788"/>
            </a:xfrm>
            <a:prstGeom prst="rect">
              <a:avLst/>
            </a:prstGeom>
            <a:noFill/>
          </p:spPr>
          <p:txBody>
            <a:bodyPr wrap="square" lIns="0" tIns="0" rIns="0" bIns="0" rtlCol="0" anchor="t">
              <a:spAutoFit/>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609585"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121917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828754"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2438339"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3047924"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3657509"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4267093"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4876678"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a:lstStyle>
            <a:p>
              <a:pPr algn="ctr" defTabSz="914377" eaLnBrk="1" fontAlgn="auto" hangingPunct="1">
                <a:spcBef>
                  <a:spcPts val="0"/>
                </a:spcBef>
                <a:spcAft>
                  <a:spcPts val="0"/>
                </a:spcAft>
                <a:defRPr/>
              </a:pPr>
              <a:r>
                <a:rPr lang="en-US" sz="1200">
                  <a:solidFill>
                    <a:srgbClr val="005596"/>
                  </a:solidFill>
                  <a:latin typeface="Proxima Nova Black"/>
                  <a:ea typeface="+mn-ea"/>
                </a:rPr>
                <a:t>Rocky River</a:t>
              </a:r>
            </a:p>
            <a:p>
              <a:pPr algn="ctr" defTabSz="914377" eaLnBrk="1" fontAlgn="auto" hangingPunct="1">
                <a:spcBef>
                  <a:spcPts val="0"/>
                </a:spcBef>
                <a:spcAft>
                  <a:spcPts val="0"/>
                </a:spcAft>
                <a:defRPr/>
              </a:pPr>
              <a:r>
                <a:rPr lang="en-US" sz="1200">
                  <a:solidFill>
                    <a:srgbClr val="005596"/>
                  </a:solidFill>
                  <a:latin typeface="Proxima Nova Black"/>
                  <a:ea typeface="+mn-ea"/>
                </a:rPr>
                <a:t>Basin B</a:t>
              </a:r>
            </a:p>
          </p:txBody>
        </p:sp>
        <p:sp>
          <p:nvSpPr>
            <p:cNvPr id="35" name="TextBox 34">
              <a:extLst>
                <a:ext uri="{FF2B5EF4-FFF2-40B4-BE49-F238E27FC236}">
                  <a16:creationId xmlns:a16="http://schemas.microsoft.com/office/drawing/2014/main" id="{12197A48-C7EB-4A83-B0E8-413822072BF8}"/>
                </a:ext>
              </a:extLst>
            </p:cNvPr>
            <p:cNvSpPr txBox="1"/>
            <p:nvPr/>
          </p:nvSpPr>
          <p:spPr>
            <a:xfrm rot="21000000">
              <a:off x="4572493" y="2900489"/>
              <a:ext cx="881576" cy="368815"/>
            </a:xfrm>
            <a:prstGeom prst="rect">
              <a:avLst/>
            </a:prstGeom>
            <a:noFill/>
          </p:spPr>
          <p:txBody>
            <a:bodyPr wrap="square" lIns="0" tIns="0" rIns="0" bIns="0" rtlCol="0">
              <a:spAutoFit/>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609585"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121917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828754"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2438339"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3047924"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3657509"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4267093"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4876678"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a:lstStyle>
            <a:p>
              <a:pPr algn="ctr" defTabSz="914377" eaLnBrk="1" fontAlgn="auto" hangingPunct="1">
                <a:lnSpc>
                  <a:spcPct val="150000"/>
                </a:lnSpc>
                <a:spcBef>
                  <a:spcPts val="0"/>
                </a:spcBef>
                <a:spcAft>
                  <a:spcPts val="0"/>
                </a:spcAft>
                <a:defRPr/>
              </a:pPr>
              <a:r>
                <a:rPr lang="en-US" sz="1200">
                  <a:solidFill>
                    <a:srgbClr val="000000">
                      <a:lumMod val="75000"/>
                      <a:lumOff val="25000"/>
                    </a:srgbClr>
                  </a:solidFill>
                  <a:latin typeface="Proxima Nova Black" panose="020B0604020202020204" charset="0"/>
                  <a:ea typeface="+mn-ea"/>
                </a:rPr>
                <a:t>Withdrawal</a:t>
              </a:r>
            </a:p>
            <a:p>
              <a:pPr algn="ctr" defTabSz="914377" eaLnBrk="1" fontAlgn="auto" hangingPunct="1">
                <a:lnSpc>
                  <a:spcPct val="150000"/>
                </a:lnSpc>
                <a:spcBef>
                  <a:spcPts val="0"/>
                </a:spcBef>
                <a:spcAft>
                  <a:spcPts val="0"/>
                </a:spcAft>
                <a:defRPr/>
              </a:pPr>
              <a:r>
                <a:rPr lang="en-US" sz="1200">
                  <a:solidFill>
                    <a:srgbClr val="000000">
                      <a:lumMod val="75000"/>
                      <a:lumOff val="25000"/>
                    </a:srgbClr>
                  </a:solidFill>
                  <a:latin typeface="Proxima Nova Black" panose="020B0604020202020204" charset="0"/>
                  <a:ea typeface="+mn-ea"/>
                </a:rPr>
                <a:t>116</a:t>
              </a:r>
            </a:p>
          </p:txBody>
        </p:sp>
        <p:sp>
          <p:nvSpPr>
            <p:cNvPr id="36" name="TextBox 35">
              <a:extLst>
                <a:ext uri="{FF2B5EF4-FFF2-40B4-BE49-F238E27FC236}">
                  <a16:creationId xmlns:a16="http://schemas.microsoft.com/office/drawing/2014/main" id="{4CC7E395-029B-4D19-BD42-F248EC501357}"/>
                </a:ext>
              </a:extLst>
            </p:cNvPr>
            <p:cNvSpPr txBox="1"/>
            <p:nvPr/>
          </p:nvSpPr>
          <p:spPr>
            <a:xfrm rot="20940000">
              <a:off x="7197842" y="2585071"/>
              <a:ext cx="807499" cy="368815"/>
            </a:xfrm>
            <a:prstGeom prst="rect">
              <a:avLst/>
            </a:prstGeom>
            <a:noFill/>
          </p:spPr>
          <p:txBody>
            <a:bodyPr wrap="square" lIns="0" tIns="0" rIns="0" bIns="0" rtlCol="0">
              <a:spAutoFit/>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609585"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121917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828754"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2438339"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3047924"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3657509"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4267093"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4876678"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a:lstStyle>
            <a:p>
              <a:pPr algn="ctr" defTabSz="914377" eaLnBrk="1" fontAlgn="auto" hangingPunct="1">
                <a:lnSpc>
                  <a:spcPct val="150000"/>
                </a:lnSpc>
                <a:spcBef>
                  <a:spcPts val="0"/>
                </a:spcBef>
                <a:spcAft>
                  <a:spcPts val="0"/>
                </a:spcAft>
                <a:defRPr/>
              </a:pPr>
              <a:r>
                <a:rPr lang="en-US" sz="1200">
                  <a:solidFill>
                    <a:srgbClr val="000000">
                      <a:lumMod val="75000"/>
                      <a:lumOff val="25000"/>
                    </a:srgbClr>
                  </a:solidFill>
                  <a:latin typeface="Proxima Nova Black" panose="020B0604020202020204" charset="0"/>
                  <a:ea typeface="+mn-ea"/>
                </a:rPr>
                <a:t>Discharge</a:t>
              </a:r>
            </a:p>
            <a:p>
              <a:pPr algn="ctr" defTabSz="914377" eaLnBrk="1" fontAlgn="auto" hangingPunct="1">
                <a:lnSpc>
                  <a:spcPct val="150000"/>
                </a:lnSpc>
                <a:spcBef>
                  <a:spcPts val="0"/>
                </a:spcBef>
                <a:spcAft>
                  <a:spcPts val="0"/>
                </a:spcAft>
                <a:defRPr/>
              </a:pPr>
              <a:r>
                <a:rPr lang="en-US" sz="1200">
                  <a:solidFill>
                    <a:srgbClr val="000000">
                      <a:lumMod val="75000"/>
                      <a:lumOff val="25000"/>
                    </a:srgbClr>
                  </a:solidFill>
                  <a:latin typeface="Proxima Nova Black" panose="020B0604020202020204" charset="0"/>
                  <a:ea typeface="+mn-ea"/>
                </a:rPr>
                <a:t>15</a:t>
              </a:r>
            </a:p>
          </p:txBody>
        </p:sp>
        <p:sp>
          <p:nvSpPr>
            <p:cNvPr id="42" name="TextBox 41">
              <a:extLst>
                <a:ext uri="{FF2B5EF4-FFF2-40B4-BE49-F238E27FC236}">
                  <a16:creationId xmlns:a16="http://schemas.microsoft.com/office/drawing/2014/main" id="{42B566D0-3295-4974-A8FF-F159D9EE422F}"/>
                </a:ext>
              </a:extLst>
            </p:cNvPr>
            <p:cNvSpPr txBox="1"/>
            <p:nvPr/>
          </p:nvSpPr>
          <p:spPr>
            <a:xfrm>
              <a:off x="6018880" y="2385947"/>
              <a:ext cx="1097693" cy="263788"/>
            </a:xfrm>
            <a:prstGeom prst="rect">
              <a:avLst/>
            </a:prstGeom>
            <a:noFill/>
          </p:spPr>
          <p:txBody>
            <a:bodyPr wrap="square" lIns="0" tIns="0" rIns="0" bIns="0" rtlCol="0">
              <a:spAutoFit/>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609585"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121917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828754"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2438339"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3047924"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3657509"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4267093"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4876678"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a:lstStyle>
            <a:p>
              <a:pPr algn="ctr" defTabSz="914377" eaLnBrk="1" fontAlgn="auto" hangingPunct="1">
                <a:spcBef>
                  <a:spcPts val="0"/>
                </a:spcBef>
                <a:spcAft>
                  <a:spcPts val="0"/>
                </a:spcAft>
                <a:defRPr/>
              </a:pPr>
              <a:r>
                <a:rPr lang="en-US" sz="1200">
                  <a:solidFill>
                    <a:srgbClr val="000000">
                      <a:lumMod val="75000"/>
                      <a:lumOff val="25000"/>
                    </a:srgbClr>
                  </a:solidFill>
                  <a:latin typeface="Proxima Nova Black" panose="020B0604020202020204" charset="0"/>
                  <a:ea typeface="+mn-ea"/>
                </a:rPr>
                <a:t>Consumption</a:t>
              </a:r>
            </a:p>
            <a:p>
              <a:pPr algn="ctr" defTabSz="914377" eaLnBrk="1" fontAlgn="auto" hangingPunct="1">
                <a:spcBef>
                  <a:spcPts val="0"/>
                </a:spcBef>
                <a:spcAft>
                  <a:spcPts val="0"/>
                </a:spcAft>
                <a:defRPr/>
              </a:pPr>
              <a:r>
                <a:rPr lang="en-US" sz="1200">
                  <a:solidFill>
                    <a:srgbClr val="000000">
                      <a:lumMod val="75000"/>
                      <a:lumOff val="25000"/>
                    </a:srgbClr>
                  </a:solidFill>
                  <a:latin typeface="Proxima Nova Black" panose="020B0604020202020204" charset="0"/>
                  <a:ea typeface="+mn-ea"/>
                </a:rPr>
                <a:t>5</a:t>
              </a:r>
            </a:p>
          </p:txBody>
        </p:sp>
        <p:sp>
          <p:nvSpPr>
            <p:cNvPr id="43" name="TextBox 42">
              <a:extLst>
                <a:ext uri="{FF2B5EF4-FFF2-40B4-BE49-F238E27FC236}">
                  <a16:creationId xmlns:a16="http://schemas.microsoft.com/office/drawing/2014/main" id="{1D63CE3C-7FEF-4696-AD4B-85631A134316}"/>
                </a:ext>
              </a:extLst>
            </p:cNvPr>
            <p:cNvSpPr txBox="1"/>
            <p:nvPr/>
          </p:nvSpPr>
          <p:spPr>
            <a:xfrm>
              <a:off x="4260481" y="1896852"/>
              <a:ext cx="1009374" cy="131894"/>
            </a:xfrm>
            <a:prstGeom prst="rect">
              <a:avLst/>
            </a:prstGeom>
            <a:noFill/>
          </p:spPr>
          <p:txBody>
            <a:bodyPr wrap="square" lIns="0" tIns="0" rIns="0" bIns="0" rtlCol="0">
              <a:spAutoFit/>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609585"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121917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828754"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2438339"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3047924"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3657509"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4267093"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4876678"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a:lstStyle>
            <a:p>
              <a:pPr algn="ctr" defTabSz="914377" eaLnBrk="1" fontAlgn="auto" hangingPunct="1">
                <a:spcBef>
                  <a:spcPts val="0"/>
                </a:spcBef>
                <a:spcAft>
                  <a:spcPts val="0"/>
                </a:spcAft>
                <a:defRPr/>
              </a:pPr>
              <a:r>
                <a:rPr lang="en-US" sz="1200">
                  <a:solidFill>
                    <a:srgbClr val="9FA1A4">
                      <a:lumMod val="75000"/>
                    </a:srgbClr>
                  </a:solidFill>
                  <a:latin typeface="Proxima Nova Black" panose="020B0604020202020204" charset="0"/>
                  <a:ea typeface="+mn-ea"/>
                </a:rPr>
                <a:t>Basin Boundary Line</a:t>
              </a:r>
            </a:p>
          </p:txBody>
        </p:sp>
        <p:sp>
          <p:nvSpPr>
            <p:cNvPr id="44" name="TextBox 43">
              <a:extLst>
                <a:ext uri="{FF2B5EF4-FFF2-40B4-BE49-F238E27FC236}">
                  <a16:creationId xmlns:a16="http://schemas.microsoft.com/office/drawing/2014/main" id="{FB6B872D-5FC3-48F0-B3FE-B7C6EF246079}"/>
                </a:ext>
              </a:extLst>
            </p:cNvPr>
            <p:cNvSpPr txBox="1"/>
            <p:nvPr/>
          </p:nvSpPr>
          <p:spPr>
            <a:xfrm>
              <a:off x="5564378" y="3249993"/>
              <a:ext cx="1097693" cy="263788"/>
            </a:xfrm>
            <a:prstGeom prst="rect">
              <a:avLst/>
            </a:prstGeom>
            <a:noFill/>
          </p:spPr>
          <p:txBody>
            <a:bodyPr wrap="square" lIns="0" tIns="0" rIns="0" bIns="0" rtlCol="0">
              <a:spAutoFit/>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609585"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121917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828754"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2438339"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3047924"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3657509"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4267093"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4876678"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a:lstStyle>
            <a:p>
              <a:pPr algn="ctr" defTabSz="914377" eaLnBrk="1" fontAlgn="auto" hangingPunct="1">
                <a:spcBef>
                  <a:spcPts val="0"/>
                </a:spcBef>
                <a:spcAft>
                  <a:spcPts val="0"/>
                </a:spcAft>
                <a:defRPr/>
              </a:pPr>
              <a:r>
                <a:rPr lang="en-US" sz="1200">
                  <a:solidFill>
                    <a:srgbClr val="000000">
                      <a:lumMod val="75000"/>
                      <a:lumOff val="25000"/>
                    </a:srgbClr>
                  </a:solidFill>
                  <a:latin typeface="Proxima Nova Black" panose="020B0604020202020204" charset="0"/>
                  <a:ea typeface="+mn-ea"/>
                </a:rPr>
                <a:t>Consumption</a:t>
              </a:r>
            </a:p>
            <a:p>
              <a:pPr algn="ctr" defTabSz="914377" eaLnBrk="1" fontAlgn="auto" hangingPunct="1">
                <a:spcBef>
                  <a:spcPts val="0"/>
                </a:spcBef>
                <a:spcAft>
                  <a:spcPts val="0"/>
                </a:spcAft>
                <a:defRPr/>
              </a:pPr>
              <a:r>
                <a:rPr lang="en-US" sz="1200">
                  <a:solidFill>
                    <a:srgbClr val="000000">
                      <a:lumMod val="75000"/>
                      <a:lumOff val="25000"/>
                    </a:srgbClr>
                  </a:solidFill>
                  <a:latin typeface="Proxima Nova Black" panose="020B0604020202020204" charset="0"/>
                  <a:ea typeface="+mn-ea"/>
                </a:rPr>
                <a:t>21</a:t>
              </a:r>
            </a:p>
          </p:txBody>
        </p:sp>
        <p:cxnSp>
          <p:nvCxnSpPr>
            <p:cNvPr id="45" name="Straight Arrow Connector 44">
              <a:extLst>
                <a:ext uri="{FF2B5EF4-FFF2-40B4-BE49-F238E27FC236}">
                  <a16:creationId xmlns:a16="http://schemas.microsoft.com/office/drawing/2014/main" id="{024EFF40-7F06-4E0D-B9FF-5860218D56B6}"/>
                </a:ext>
              </a:extLst>
            </p:cNvPr>
            <p:cNvCxnSpPr>
              <a:cxnSpLocks/>
            </p:cNvCxnSpPr>
            <p:nvPr/>
          </p:nvCxnSpPr>
          <p:spPr>
            <a:xfrm flipV="1">
              <a:off x="7231324" y="2706766"/>
              <a:ext cx="781981" cy="147330"/>
            </a:xfrm>
            <a:prstGeom prst="straightConnector1">
              <a:avLst/>
            </a:prstGeom>
            <a:ln w="25400">
              <a:solidFill>
                <a:schemeClr val="accent4">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3E8782AD-E21A-406A-AD3D-D4D4E1F04E4C}"/>
                </a:ext>
              </a:extLst>
            </p:cNvPr>
            <p:cNvCxnSpPr>
              <a:cxnSpLocks/>
            </p:cNvCxnSpPr>
            <p:nvPr/>
          </p:nvCxnSpPr>
          <p:spPr>
            <a:xfrm flipH="1">
              <a:off x="5136580" y="3585546"/>
              <a:ext cx="670314" cy="712525"/>
            </a:xfrm>
            <a:prstGeom prst="straightConnector1">
              <a:avLst/>
            </a:prstGeom>
            <a:ln w="25400">
              <a:solidFill>
                <a:schemeClr val="accent4">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7023E6D8-BDE1-468F-A794-8B796A15F0C0}"/>
                </a:ext>
              </a:extLst>
            </p:cNvPr>
            <p:cNvCxnSpPr>
              <a:cxnSpLocks/>
            </p:cNvCxnSpPr>
            <p:nvPr/>
          </p:nvCxnSpPr>
          <p:spPr>
            <a:xfrm flipV="1">
              <a:off x="4527715" y="2998933"/>
              <a:ext cx="985871" cy="191202"/>
            </a:xfrm>
            <a:prstGeom prst="straightConnector1">
              <a:avLst/>
            </a:prstGeom>
            <a:ln w="254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49" name="TextBox 48">
              <a:extLst>
                <a:ext uri="{FF2B5EF4-FFF2-40B4-BE49-F238E27FC236}">
                  <a16:creationId xmlns:a16="http://schemas.microsoft.com/office/drawing/2014/main" id="{74C02D10-BE87-4485-9924-47281738C409}"/>
                </a:ext>
              </a:extLst>
            </p:cNvPr>
            <p:cNvSpPr txBox="1"/>
            <p:nvPr/>
          </p:nvSpPr>
          <p:spPr>
            <a:xfrm rot="18780000">
              <a:off x="5136884" y="3700455"/>
              <a:ext cx="753031" cy="368815"/>
            </a:xfrm>
            <a:prstGeom prst="rect">
              <a:avLst/>
            </a:prstGeom>
            <a:noFill/>
          </p:spPr>
          <p:txBody>
            <a:bodyPr wrap="square" lIns="0" tIns="0" rIns="0" bIns="0" rtlCol="0">
              <a:spAutoFit/>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609585"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121917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828754"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2438339"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3047924"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3657509"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4267093"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4876678"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a:lstStyle>
            <a:p>
              <a:pPr algn="ctr" defTabSz="914377" eaLnBrk="1" fontAlgn="auto" hangingPunct="1">
                <a:lnSpc>
                  <a:spcPct val="150000"/>
                </a:lnSpc>
                <a:spcBef>
                  <a:spcPts val="0"/>
                </a:spcBef>
                <a:spcAft>
                  <a:spcPts val="0"/>
                </a:spcAft>
                <a:defRPr/>
              </a:pPr>
              <a:r>
                <a:rPr lang="en-US" sz="1200">
                  <a:solidFill>
                    <a:srgbClr val="000000">
                      <a:lumMod val="75000"/>
                      <a:lumOff val="25000"/>
                    </a:srgbClr>
                  </a:solidFill>
                  <a:latin typeface="Proxima Nova Black" panose="020B0604020202020204" charset="0"/>
                  <a:ea typeface="+mn-ea"/>
                </a:rPr>
                <a:t>Return </a:t>
              </a:r>
            </a:p>
            <a:p>
              <a:pPr algn="ctr" defTabSz="914377" eaLnBrk="1" fontAlgn="auto" hangingPunct="1">
                <a:lnSpc>
                  <a:spcPct val="150000"/>
                </a:lnSpc>
                <a:spcBef>
                  <a:spcPts val="0"/>
                </a:spcBef>
                <a:spcAft>
                  <a:spcPts val="0"/>
                </a:spcAft>
                <a:defRPr/>
              </a:pPr>
              <a:r>
                <a:rPr lang="en-US" sz="1200">
                  <a:solidFill>
                    <a:srgbClr val="000000">
                      <a:lumMod val="75000"/>
                      <a:lumOff val="25000"/>
                    </a:srgbClr>
                  </a:solidFill>
                  <a:latin typeface="Proxima Nova Black" panose="020B0604020202020204" charset="0"/>
                  <a:ea typeface="+mn-ea"/>
                </a:rPr>
                <a:t>75</a:t>
              </a:r>
            </a:p>
          </p:txBody>
        </p:sp>
        <p:sp>
          <p:nvSpPr>
            <p:cNvPr id="57" name="Oval 56">
              <a:extLst>
                <a:ext uri="{FF2B5EF4-FFF2-40B4-BE49-F238E27FC236}">
                  <a16:creationId xmlns:a16="http://schemas.microsoft.com/office/drawing/2014/main" id="{D1ED72D6-9F2B-44F2-8852-6987D14B8C61}"/>
                </a:ext>
              </a:extLst>
            </p:cNvPr>
            <p:cNvSpPr/>
            <p:nvPr/>
          </p:nvSpPr>
          <p:spPr>
            <a:xfrm>
              <a:off x="5525856" y="2172031"/>
              <a:ext cx="1706820" cy="1587044"/>
            </a:xfrm>
            <a:prstGeom prst="ellipse">
              <a:avLst/>
            </a:prstGeom>
            <a:noFill/>
            <a:ln>
              <a:solidFill>
                <a:schemeClr val="accent5"/>
              </a:solidFill>
            </a:ln>
          </p:spPr>
          <p:style>
            <a:lnRef idx="2">
              <a:schemeClr val="dk1"/>
            </a:lnRef>
            <a:fillRef idx="1">
              <a:schemeClr val="lt1"/>
            </a:fillRef>
            <a:effectRef idx="0">
              <a:schemeClr val="dk1"/>
            </a:effectRef>
            <a:fontRef idx="minor">
              <a:schemeClr val="dk1"/>
            </a:fontRef>
          </p:style>
          <p:txBody>
            <a:bodyPr rtlCol="0" anchor="ct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609585"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121917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828754"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2438339"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3047924"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3657509"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4267093"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4876678"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a:lstStyle>
            <a:p>
              <a:pPr algn="ctr" defTabSz="914377" eaLnBrk="1" fontAlgn="auto" hangingPunct="1">
                <a:spcBef>
                  <a:spcPts val="0"/>
                </a:spcBef>
                <a:spcAft>
                  <a:spcPts val="0"/>
                </a:spcAft>
                <a:defRPr/>
              </a:pPr>
              <a:endParaRPr lang="en-US" sz="1800">
                <a:solidFill>
                  <a:srgbClr val="000000"/>
                </a:solidFill>
                <a:latin typeface="Proxima Nova Black" panose="020B0604020202020204" charset="0"/>
              </a:endParaRPr>
            </a:p>
          </p:txBody>
        </p:sp>
      </p:grpSp>
      <p:sp>
        <p:nvSpPr>
          <p:cNvPr id="31" name="TextBox 30">
            <a:extLst>
              <a:ext uri="{FF2B5EF4-FFF2-40B4-BE49-F238E27FC236}">
                <a16:creationId xmlns:a16="http://schemas.microsoft.com/office/drawing/2014/main" id="{7255F01B-5820-46DD-B7E1-BABE81FF4A74}"/>
              </a:ext>
            </a:extLst>
          </p:cNvPr>
          <p:cNvSpPr txBox="1"/>
          <p:nvPr/>
        </p:nvSpPr>
        <p:spPr>
          <a:xfrm>
            <a:off x="3483864" y="5340310"/>
            <a:ext cx="2459736" cy="1138773"/>
          </a:xfrm>
          <a:prstGeom prst="rect">
            <a:avLst/>
          </a:prstGeom>
          <a:noFill/>
        </p:spPr>
        <p:txBody>
          <a:bodyPr wrap="square" rtlCol="0">
            <a:spAutoFit/>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609585"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121917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828754"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2438339"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3047924"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3657509"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4267093"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4876678"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a:lstStyle>
          <a:p>
            <a:pPr defTabSz="914377" eaLnBrk="1" fontAlgn="auto" hangingPunct="1">
              <a:spcBef>
                <a:spcPts val="0"/>
              </a:spcBef>
              <a:spcAft>
                <a:spcPts val="0"/>
              </a:spcAft>
              <a:defRPr/>
            </a:pPr>
            <a:r>
              <a:rPr lang="en-US" altLang="en-US" sz="1200">
                <a:solidFill>
                  <a:srgbClr val="9FA1A4">
                    <a:lumMod val="50000"/>
                  </a:srgbClr>
                </a:solidFill>
                <a:latin typeface="Proxima Nova Black" panose="020B0604020202020204" charset="0"/>
                <a:ea typeface="+mn-ea"/>
              </a:rPr>
              <a:t>Transfer = Withdrawal – Return</a:t>
            </a:r>
          </a:p>
          <a:p>
            <a:pPr defTabSz="914377" eaLnBrk="1" fontAlgn="auto" hangingPunct="1">
              <a:spcBef>
                <a:spcPts val="0"/>
              </a:spcBef>
              <a:spcAft>
                <a:spcPts val="0"/>
              </a:spcAft>
              <a:defRPr/>
            </a:pPr>
            <a:r>
              <a:rPr lang="en-US" altLang="en-US" sz="900">
                <a:solidFill>
                  <a:srgbClr val="9FA1A4">
                    <a:lumMod val="50000"/>
                  </a:srgbClr>
                </a:solidFill>
                <a:latin typeface="Proxima Nova Cond Medium" panose="020B0604020202020204" charset="0"/>
                <a:ea typeface="+mn-ea"/>
              </a:rPr>
              <a:t>The amount of a transfer is determined by the amount of water moved from the source basin to the receiving basin, less the amount of water returned to the source basin and consumptive use (i.e. irrigation) in the source basin.</a:t>
            </a:r>
          </a:p>
        </p:txBody>
      </p:sp>
      <p:sp>
        <p:nvSpPr>
          <p:cNvPr id="30" name="TextBox 29">
            <a:extLst>
              <a:ext uri="{FF2B5EF4-FFF2-40B4-BE49-F238E27FC236}">
                <a16:creationId xmlns:a16="http://schemas.microsoft.com/office/drawing/2014/main" id="{9DA5A326-2F78-4B84-B29D-0E217786BB89}"/>
              </a:ext>
            </a:extLst>
          </p:cNvPr>
          <p:cNvSpPr txBox="1"/>
          <p:nvPr/>
        </p:nvSpPr>
        <p:spPr>
          <a:xfrm>
            <a:off x="9059318" y="0"/>
            <a:ext cx="3132684" cy="6858000"/>
          </a:xfrm>
          <a:prstGeom prst="rect">
            <a:avLst/>
          </a:prstGeom>
          <a:solidFill>
            <a:schemeClr val="accent1"/>
          </a:solidFill>
        </p:spPr>
        <p:txBody>
          <a:bodyPr wrap="square" lIns="274320" tIns="45720" rIns="457200" bIns="45720" anchor="t">
            <a:noAutofit/>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609585"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121917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828754"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2438339"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3047924"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3657509"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4267093"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4876678"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a:lstStyle>
          <a:p>
            <a:pPr defTabSz="914377" eaLnBrk="1" fontAlgn="auto" hangingPunct="1">
              <a:spcBef>
                <a:spcPts val="0"/>
              </a:spcBef>
              <a:spcAft>
                <a:spcPts val="0"/>
              </a:spcAft>
              <a:defRPr/>
            </a:pPr>
            <a:endParaRPr lang="en-US" sz="2000" b="1">
              <a:solidFill>
                <a:srgbClr val="0C1C35"/>
              </a:solidFill>
              <a:latin typeface="Proxima Nova Cond Medium"/>
              <a:ea typeface="+mn-ea"/>
            </a:endParaRPr>
          </a:p>
          <a:p>
            <a:pPr defTabSz="914377" eaLnBrk="1" fontAlgn="auto" hangingPunct="1">
              <a:spcBef>
                <a:spcPts val="0"/>
              </a:spcBef>
              <a:spcAft>
                <a:spcPts val="0"/>
              </a:spcAft>
              <a:defRPr/>
            </a:pPr>
            <a:endParaRPr lang="en-US" sz="2000" b="1">
              <a:solidFill>
                <a:srgbClr val="0C1C35"/>
              </a:solidFill>
              <a:latin typeface="Proxima Nova Cond Medium"/>
              <a:ea typeface="+mn-ea"/>
            </a:endParaRPr>
          </a:p>
          <a:p>
            <a:pPr defTabSz="914377" eaLnBrk="1" fontAlgn="auto" hangingPunct="1">
              <a:spcBef>
                <a:spcPts val="0"/>
              </a:spcBef>
              <a:spcAft>
                <a:spcPts val="0"/>
              </a:spcAft>
              <a:defRPr/>
            </a:pPr>
            <a:r>
              <a:rPr lang="en-US" sz="2000" b="1">
                <a:solidFill>
                  <a:srgbClr val="FFFFFF"/>
                </a:solidFill>
                <a:latin typeface="Proxima Nova Cond Medium"/>
                <a:ea typeface="Calibri" panose="020F0502020204030204"/>
                <a:cs typeface="Calibri" panose="020F0502020204030204"/>
              </a:rPr>
              <a:t>An IBT is a withdrawal, diversion or pumping of water from one source river basin to another river basin. The water from the source basin is treated and distributed to customers for everyday water usage, then collected and treated at wastewater treatment plants before portions are discharged to the receiving basin, resulting in the </a:t>
            </a:r>
            <a:r>
              <a:rPr lang="en-US" sz="2000" b="1" err="1">
                <a:solidFill>
                  <a:srgbClr val="FFFFFF"/>
                </a:solidFill>
                <a:latin typeface="Proxima Nova Cond Medium"/>
                <a:ea typeface="Calibri" panose="020F0502020204030204"/>
                <a:cs typeface="Calibri" panose="020F0502020204030204"/>
              </a:rPr>
              <a:t>interbasin</a:t>
            </a:r>
            <a:r>
              <a:rPr lang="en-US" sz="2000" b="1">
                <a:solidFill>
                  <a:srgbClr val="FFFFFF"/>
                </a:solidFill>
                <a:latin typeface="Proxima Nova Cond Medium"/>
                <a:ea typeface="Calibri" panose="020F0502020204030204"/>
                <a:cs typeface="Calibri" panose="020F0502020204030204"/>
              </a:rPr>
              <a:t> transfer.</a:t>
            </a:r>
          </a:p>
        </p:txBody>
      </p:sp>
      <p:sp>
        <p:nvSpPr>
          <p:cNvPr id="2" name="Rectangle 1">
            <a:extLst>
              <a:ext uri="{FF2B5EF4-FFF2-40B4-BE49-F238E27FC236}">
                <a16:creationId xmlns:a16="http://schemas.microsoft.com/office/drawing/2014/main" id="{582029AA-6B75-8EDD-D35C-6476D510EB6D}"/>
              </a:ext>
            </a:extLst>
          </p:cNvPr>
          <p:cNvSpPr/>
          <p:nvPr/>
        </p:nvSpPr>
        <p:spPr>
          <a:xfrm>
            <a:off x="4238218" y="3329334"/>
            <a:ext cx="679644" cy="42308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609585"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121917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828754"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2438339"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3047924"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3657509"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4267093"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4876678"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a:lstStyle>
          <a:p>
            <a:pPr algn="ctr" defTabSz="914377" eaLnBrk="1" fontAlgn="auto" hangingPunct="1">
              <a:spcBef>
                <a:spcPts val="0"/>
              </a:spcBef>
              <a:spcAft>
                <a:spcPts val="0"/>
              </a:spcAft>
              <a:defRPr/>
            </a:pPr>
            <a:endParaRPr lang="en-US" sz="1800">
              <a:solidFill>
                <a:srgbClr val="FFFFFF"/>
              </a:solidFill>
              <a:latin typeface="Calibri" panose="020F0502020204030204"/>
            </a:endParaRPr>
          </a:p>
        </p:txBody>
      </p:sp>
      <p:pic>
        <p:nvPicPr>
          <p:cNvPr id="7" name="Picture 6">
            <a:extLst>
              <a:ext uri="{FF2B5EF4-FFF2-40B4-BE49-F238E27FC236}">
                <a16:creationId xmlns:a16="http://schemas.microsoft.com/office/drawing/2014/main" id="{87D3C3A2-D0B7-62FD-F744-5950AABB9871}"/>
              </a:ext>
            </a:extLst>
          </p:cNvPr>
          <p:cNvPicPr>
            <a:picLocks noChangeAspect="1"/>
          </p:cNvPicPr>
          <p:nvPr/>
        </p:nvPicPr>
        <p:blipFill rotWithShape="1">
          <a:blip r:embed="rId4">
            <a:clrChange>
              <a:clrFrom>
                <a:srgbClr val="FFFFFF"/>
              </a:clrFrom>
              <a:clrTo>
                <a:srgbClr val="FFFFFF">
                  <a:alpha val="0"/>
                </a:srgbClr>
              </a:clrTo>
            </a:clrChange>
          </a:blip>
          <a:srcRect b="28000"/>
          <a:stretch/>
        </p:blipFill>
        <p:spPr>
          <a:xfrm>
            <a:off x="3718331" y="3089738"/>
            <a:ext cx="1593160" cy="688245"/>
          </a:xfrm>
          <a:prstGeom prst="rect">
            <a:avLst/>
          </a:prstGeom>
        </p:spPr>
      </p:pic>
      <p:sp>
        <p:nvSpPr>
          <p:cNvPr id="6" name="Subtitle 2">
            <a:extLst>
              <a:ext uri="{FF2B5EF4-FFF2-40B4-BE49-F238E27FC236}">
                <a16:creationId xmlns:a16="http://schemas.microsoft.com/office/drawing/2014/main" id="{1048DC72-A3EB-FD58-9FD1-81E32EB80FE2}"/>
              </a:ext>
            </a:extLst>
          </p:cNvPr>
          <p:cNvSpPr txBox="1">
            <a:spLocks/>
          </p:cNvSpPr>
          <p:nvPr/>
        </p:nvSpPr>
        <p:spPr>
          <a:xfrm>
            <a:off x="2992121" y="6558741"/>
            <a:ext cx="8411111" cy="299259"/>
          </a:xfrm>
          <a:prstGeom prst="rect">
            <a:avLst/>
          </a:prstGeom>
        </p:spPr>
        <p:txBody>
          <a:bodyPr vert="horz" lIns="91440" tIns="45720" rIns="91440" bIns="45720" rtlCol="0">
            <a:normAutofit/>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609585"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121917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828754"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2438339"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3047924"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3657509"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4267093"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4876678"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a:lstStyle>
          <a:p>
            <a:pPr defTabSz="914377" fontAlgn="auto">
              <a:spcBef>
                <a:spcPts val="1000"/>
              </a:spcBef>
              <a:spcAft>
                <a:spcPts val="0"/>
              </a:spcAft>
              <a:buClr>
                <a:srgbClr val="005596"/>
              </a:buClr>
              <a:defRPr/>
            </a:pPr>
            <a:r>
              <a:rPr lang="en-US" sz="1200" b="0" spc="100">
                <a:solidFill>
                  <a:srgbClr val="FFFFFF">
                    <a:lumMod val="50000"/>
                  </a:srgbClr>
                </a:solidFill>
                <a:latin typeface="Proxima Nova Black" panose="020B0604020202020204" charset="0"/>
              </a:rPr>
              <a:t>Submit questions &amp; comments to: </a:t>
            </a:r>
            <a:r>
              <a:rPr lang="en-US" sz="1200" b="0" cap="none" spc="100">
                <a:solidFill>
                  <a:srgbClr val="FFFFFF">
                    <a:lumMod val="50000"/>
                  </a:srgbClr>
                </a:solidFill>
                <a:latin typeface="Proxima Nova Black" panose="020B0604020202020204" charset="0"/>
              </a:rPr>
              <a:t>IBTProject@charlottenc.gov</a:t>
            </a:r>
          </a:p>
        </p:txBody>
      </p:sp>
      <p:sp>
        <p:nvSpPr>
          <p:cNvPr id="4" name="Oval 3">
            <a:extLst>
              <a:ext uri="{FF2B5EF4-FFF2-40B4-BE49-F238E27FC236}">
                <a16:creationId xmlns:a16="http://schemas.microsoft.com/office/drawing/2014/main" id="{7C3B9D85-4461-0C84-A6F3-CA36BEE184AC}"/>
              </a:ext>
            </a:extLst>
          </p:cNvPr>
          <p:cNvSpPr/>
          <p:nvPr/>
        </p:nvSpPr>
        <p:spPr>
          <a:xfrm>
            <a:off x="5691786" y="3280653"/>
            <a:ext cx="45719" cy="45719"/>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609585"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121917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828754"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2438339"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3047924"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3657509"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4267093"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4876678"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a:lstStyle>
          <a:p>
            <a:pPr algn="ctr" defTabSz="914377" eaLnBrk="1" fontAlgn="auto" hangingPunct="1">
              <a:spcBef>
                <a:spcPts val="0"/>
              </a:spcBef>
              <a:spcAft>
                <a:spcPts val="0"/>
              </a:spcAft>
              <a:defRPr/>
            </a:pPr>
            <a:endParaRPr lang="en-US" sz="1800">
              <a:solidFill>
                <a:srgbClr val="FFFFFF"/>
              </a:solidFill>
              <a:latin typeface="Calibri" panose="020F0502020204030204"/>
            </a:endParaRPr>
          </a:p>
        </p:txBody>
      </p:sp>
      <p:sp>
        <p:nvSpPr>
          <p:cNvPr id="8" name="Oval 7">
            <a:extLst>
              <a:ext uri="{FF2B5EF4-FFF2-40B4-BE49-F238E27FC236}">
                <a16:creationId xmlns:a16="http://schemas.microsoft.com/office/drawing/2014/main" id="{3A73BC4A-6835-2A63-7D60-CDCC003C256B}"/>
              </a:ext>
            </a:extLst>
          </p:cNvPr>
          <p:cNvSpPr/>
          <p:nvPr/>
        </p:nvSpPr>
        <p:spPr>
          <a:xfrm>
            <a:off x="4297269" y="1809467"/>
            <a:ext cx="2342043" cy="2157700"/>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609585"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121917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828754"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2438339"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3047924"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3657509"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4267093"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4876678"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a:lstStyle>
          <a:p>
            <a:pPr algn="ctr" defTabSz="914377" eaLnBrk="1" fontAlgn="auto" hangingPunct="1">
              <a:spcBef>
                <a:spcPts val="0"/>
              </a:spcBef>
              <a:spcAft>
                <a:spcPts val="0"/>
              </a:spcAft>
              <a:defRPr/>
            </a:pPr>
            <a:endParaRPr lang="en-US" sz="1800">
              <a:solidFill>
                <a:srgbClr val="FFFFFF"/>
              </a:solidFill>
              <a:latin typeface="Calibri" panose="020F0502020204030204"/>
            </a:endParaRPr>
          </a:p>
        </p:txBody>
      </p:sp>
    </p:spTree>
    <p:extLst>
      <p:ext uri="{BB962C8B-B14F-4D97-AF65-F5344CB8AC3E}">
        <p14:creationId xmlns:p14="http://schemas.microsoft.com/office/powerpoint/2010/main" val="2450248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26BBC366-CA87-4F16-BB5E-89D2650782CF}"/>
              </a:ext>
            </a:extLst>
          </p:cNvPr>
          <p:cNvPicPr>
            <a:picLocks noChangeAspect="1"/>
          </p:cNvPicPr>
          <p:nvPr/>
        </p:nvPicPr>
        <p:blipFill>
          <a:blip r:embed="rId3"/>
          <a:stretch>
            <a:fillRect/>
          </a:stretch>
        </p:blipFill>
        <p:spPr>
          <a:xfrm>
            <a:off x="2064791" y="1027907"/>
            <a:ext cx="6593436" cy="5350536"/>
          </a:xfrm>
          <a:prstGeom prst="rect">
            <a:avLst/>
          </a:prstGeom>
          <a:ln>
            <a:solidFill>
              <a:schemeClr val="bg1">
                <a:lumMod val="50000"/>
              </a:schemeClr>
            </a:solidFill>
          </a:ln>
        </p:spPr>
      </p:pic>
      <p:sp>
        <p:nvSpPr>
          <p:cNvPr id="3" name="Title 2">
            <a:extLst>
              <a:ext uri="{FF2B5EF4-FFF2-40B4-BE49-F238E27FC236}">
                <a16:creationId xmlns:a16="http://schemas.microsoft.com/office/drawing/2014/main" id="{DA6BA2D4-7F7F-4D51-BDEF-70DDAC7615B0}"/>
              </a:ext>
            </a:extLst>
          </p:cNvPr>
          <p:cNvSpPr>
            <a:spLocks noGrp="1"/>
          </p:cNvSpPr>
          <p:nvPr>
            <p:ph type="title"/>
          </p:nvPr>
        </p:nvSpPr>
        <p:spPr>
          <a:xfrm>
            <a:off x="502933" y="0"/>
            <a:ext cx="5885747" cy="1064029"/>
          </a:xfrm>
        </p:spPr>
        <p:txBody>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609585"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121917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828754"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2438339"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3047924"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3657509"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4267093"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4876678"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a:lstStyle>
          <a:p>
            <a:r>
              <a:rPr lang="en-US"/>
              <a:t>What is an IBT?</a:t>
            </a:r>
          </a:p>
        </p:txBody>
      </p:sp>
      <p:sp>
        <p:nvSpPr>
          <p:cNvPr id="5" name="Slide Number Placeholder 4">
            <a:extLst>
              <a:ext uri="{FF2B5EF4-FFF2-40B4-BE49-F238E27FC236}">
                <a16:creationId xmlns:a16="http://schemas.microsoft.com/office/drawing/2014/main" id="{A3F75D69-6145-44B7-987A-7A0B2C1AAAF8}"/>
              </a:ext>
            </a:extLst>
          </p:cNvPr>
          <p:cNvSpPr>
            <a:spLocks noGrp="1"/>
          </p:cNvSpPr>
          <p:nvPr>
            <p:ph type="sldNum" sz="quarter" idx="12"/>
          </p:nvPr>
        </p:nvSpPr>
        <p:spPr/>
        <p:txBody>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81276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1625519"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2438278"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3251037"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4063797" algn="l" defTabSz="1625519"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4876557" algn="l" defTabSz="1625519"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5689315" algn="l" defTabSz="1625519"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6502075" algn="l" defTabSz="1625519"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a:lstStyle>
          <a:p>
            <a:pPr defTabSz="914377" eaLnBrk="1" fontAlgn="auto" hangingPunct="1">
              <a:spcBef>
                <a:spcPts val="0"/>
              </a:spcBef>
              <a:spcAft>
                <a:spcPts val="0"/>
              </a:spcAft>
              <a:defRPr/>
            </a:pPr>
            <a:fld id="{BF891440-8A38-4B35-B518-E5BA39D3850D}" type="slidenum">
              <a:rPr lang="en-US">
                <a:solidFill>
                  <a:srgbClr val="000000"/>
                </a:solidFill>
                <a:ea typeface="+mn-ea"/>
              </a:rPr>
              <a:pPr defTabSz="914377" eaLnBrk="1" fontAlgn="auto" hangingPunct="1">
                <a:spcBef>
                  <a:spcPts val="0"/>
                </a:spcBef>
                <a:spcAft>
                  <a:spcPts val="0"/>
                </a:spcAft>
                <a:defRPr/>
              </a:pPr>
              <a:t>17</a:t>
            </a:fld>
            <a:endParaRPr lang="en-US">
              <a:solidFill>
                <a:srgbClr val="000000"/>
              </a:solidFill>
              <a:ea typeface="+mn-ea"/>
            </a:endParaRPr>
          </a:p>
        </p:txBody>
      </p:sp>
      <p:sp>
        <p:nvSpPr>
          <p:cNvPr id="10" name="TextBox 9">
            <a:extLst>
              <a:ext uri="{FF2B5EF4-FFF2-40B4-BE49-F238E27FC236}">
                <a16:creationId xmlns:a16="http://schemas.microsoft.com/office/drawing/2014/main" id="{3744FDB2-CFF8-80E4-AFD6-A0EB4843E9D5}"/>
              </a:ext>
            </a:extLst>
          </p:cNvPr>
          <p:cNvSpPr txBox="1"/>
          <p:nvPr/>
        </p:nvSpPr>
        <p:spPr>
          <a:xfrm>
            <a:off x="9135518" y="0"/>
            <a:ext cx="3056484" cy="6858000"/>
          </a:xfrm>
          <a:prstGeom prst="rect">
            <a:avLst/>
          </a:prstGeom>
          <a:solidFill>
            <a:schemeClr val="accent1"/>
          </a:solidFill>
        </p:spPr>
        <p:txBody>
          <a:bodyPr wrap="square" lIns="274320" rIns="457200">
            <a:noAutofit/>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609585"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121917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828754"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2438339"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3047924"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3657509"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4267093"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4876678"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a:lstStyle>
          <a:p>
            <a:pPr defTabSz="914377" eaLnBrk="1" fontAlgn="auto" hangingPunct="1">
              <a:spcBef>
                <a:spcPts val="0"/>
              </a:spcBef>
              <a:spcAft>
                <a:spcPts val="0"/>
              </a:spcAft>
              <a:defRPr/>
            </a:pPr>
            <a:endParaRPr lang="en-US" sz="1800" b="1">
              <a:solidFill>
                <a:srgbClr val="0C1C35"/>
              </a:solidFill>
              <a:latin typeface="Proxima Nova Cond Medium" panose="020B0604020202020204" charset="0"/>
              <a:ea typeface="+mn-ea"/>
            </a:endParaRPr>
          </a:p>
          <a:p>
            <a:pPr defTabSz="914377" eaLnBrk="1" fontAlgn="auto" hangingPunct="1">
              <a:spcBef>
                <a:spcPts val="0"/>
              </a:spcBef>
              <a:spcAft>
                <a:spcPts val="0"/>
              </a:spcAft>
              <a:defRPr/>
            </a:pPr>
            <a:endParaRPr lang="en-US" sz="1800" b="1">
              <a:solidFill>
                <a:srgbClr val="0C1C35"/>
              </a:solidFill>
              <a:latin typeface="Proxima Nova Cond Medium" panose="020B0604020202020204" charset="0"/>
              <a:ea typeface="+mn-ea"/>
            </a:endParaRPr>
          </a:p>
          <a:p>
            <a:pPr defTabSz="914377" eaLnBrk="1" fontAlgn="auto" hangingPunct="1">
              <a:spcBef>
                <a:spcPts val="0"/>
              </a:spcBef>
              <a:spcAft>
                <a:spcPts val="0"/>
              </a:spcAft>
              <a:defRPr/>
            </a:pPr>
            <a:r>
              <a:rPr lang="en-US" sz="2000" b="1">
                <a:solidFill>
                  <a:srgbClr val="FFFFFF"/>
                </a:solidFill>
                <a:latin typeface="Proxima Nova Cond Medium" panose="020B0604020202020204" charset="0"/>
                <a:ea typeface="+mn-ea"/>
              </a:rPr>
              <a:t>An IBT is a withdrawal, diversion or pumping of water from one source river basin to another river basin. The water from the source basin is treated and distributed to customers for everyday water usage, then collected and treated at wastewater treatment plants before portions are discharged to the receiving basin, resulting in the </a:t>
            </a:r>
            <a:r>
              <a:rPr lang="en-US" sz="2000" b="1" err="1">
                <a:solidFill>
                  <a:srgbClr val="FFFFFF"/>
                </a:solidFill>
                <a:latin typeface="Proxima Nova Cond Medium" panose="020B0604020202020204" charset="0"/>
                <a:ea typeface="+mn-ea"/>
              </a:rPr>
              <a:t>interbasin</a:t>
            </a:r>
            <a:r>
              <a:rPr lang="en-US" sz="2000" b="1">
                <a:solidFill>
                  <a:srgbClr val="FFFFFF"/>
                </a:solidFill>
                <a:latin typeface="Proxima Nova Cond Medium" panose="020B0604020202020204" charset="0"/>
                <a:ea typeface="+mn-ea"/>
              </a:rPr>
              <a:t> transfer.</a:t>
            </a:r>
          </a:p>
        </p:txBody>
      </p:sp>
      <p:sp>
        <p:nvSpPr>
          <p:cNvPr id="18" name="Arrow: Right 17">
            <a:extLst>
              <a:ext uri="{FF2B5EF4-FFF2-40B4-BE49-F238E27FC236}">
                <a16:creationId xmlns:a16="http://schemas.microsoft.com/office/drawing/2014/main" id="{B81406E3-1F99-F599-DDAC-52CCD42F7DE3}"/>
              </a:ext>
            </a:extLst>
          </p:cNvPr>
          <p:cNvSpPr/>
          <p:nvPr/>
        </p:nvSpPr>
        <p:spPr>
          <a:xfrm>
            <a:off x="4937761" y="1668573"/>
            <a:ext cx="410799" cy="151131"/>
          </a:xfrm>
          <a:prstGeom prst="rightArrow">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609585"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121917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828754"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2438339"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3047924"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3657509"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4267093"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4876678"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a:lstStyle>
          <a:p>
            <a:pPr algn="ctr" defTabSz="914377" eaLnBrk="1" fontAlgn="auto" hangingPunct="1">
              <a:spcBef>
                <a:spcPts val="0"/>
              </a:spcBef>
              <a:spcAft>
                <a:spcPts val="0"/>
              </a:spcAft>
              <a:defRPr/>
            </a:pPr>
            <a:endParaRPr lang="en-US" sz="1800">
              <a:solidFill>
                <a:srgbClr val="FFFFFF"/>
              </a:solidFill>
              <a:latin typeface="Calibri" panose="020F0502020204030204"/>
            </a:endParaRPr>
          </a:p>
        </p:txBody>
      </p:sp>
      <p:sp>
        <p:nvSpPr>
          <p:cNvPr id="23" name="Arrow: Right 22">
            <a:extLst>
              <a:ext uri="{FF2B5EF4-FFF2-40B4-BE49-F238E27FC236}">
                <a16:creationId xmlns:a16="http://schemas.microsoft.com/office/drawing/2014/main" id="{0870BAFB-501D-AFC2-6257-10E3096D9EEB}"/>
              </a:ext>
            </a:extLst>
          </p:cNvPr>
          <p:cNvSpPr/>
          <p:nvPr/>
        </p:nvSpPr>
        <p:spPr>
          <a:xfrm rot="2198249">
            <a:off x="5778822" y="2171635"/>
            <a:ext cx="315247" cy="130413"/>
          </a:xfrm>
          <a:prstGeom prst="rightArrow">
            <a:avLst/>
          </a:prstGeom>
          <a:solidFill>
            <a:srgbClr val="FFAA0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609585"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121917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828754"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2438339"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3047924"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3657509"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4267093"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4876678"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a:lstStyle>
          <a:p>
            <a:pPr algn="ctr" defTabSz="914377" eaLnBrk="1" fontAlgn="auto" hangingPunct="1">
              <a:spcBef>
                <a:spcPts val="0"/>
              </a:spcBef>
              <a:spcAft>
                <a:spcPts val="0"/>
              </a:spcAft>
              <a:defRPr/>
            </a:pPr>
            <a:endParaRPr lang="en-US" sz="1800">
              <a:solidFill>
                <a:srgbClr val="FFFFFF"/>
              </a:solidFill>
              <a:latin typeface="Calibri" panose="020F0502020204030204"/>
            </a:endParaRPr>
          </a:p>
        </p:txBody>
      </p:sp>
      <p:sp>
        <p:nvSpPr>
          <p:cNvPr id="6" name="Arrow: Right 5">
            <a:extLst>
              <a:ext uri="{FF2B5EF4-FFF2-40B4-BE49-F238E27FC236}">
                <a16:creationId xmlns:a16="http://schemas.microsoft.com/office/drawing/2014/main" id="{2F6C61B9-2AF7-E472-8477-D384A7781E1B}"/>
              </a:ext>
            </a:extLst>
          </p:cNvPr>
          <p:cNvSpPr/>
          <p:nvPr/>
        </p:nvSpPr>
        <p:spPr>
          <a:xfrm rot="19364947">
            <a:off x="5328329" y="3277869"/>
            <a:ext cx="410799" cy="151131"/>
          </a:xfrm>
          <a:prstGeom prst="rightArrow">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609585"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121917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828754"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2438339"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3047924"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3657509"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4267093"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4876678"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a:lstStyle>
          <a:p>
            <a:pPr algn="ctr" defTabSz="914377" eaLnBrk="1" fontAlgn="auto" hangingPunct="1">
              <a:spcBef>
                <a:spcPts val="0"/>
              </a:spcBef>
              <a:spcAft>
                <a:spcPts val="0"/>
              </a:spcAft>
              <a:defRPr/>
            </a:pPr>
            <a:endParaRPr lang="en-US" sz="1800">
              <a:solidFill>
                <a:srgbClr val="FFFFFF"/>
              </a:solidFill>
              <a:latin typeface="Calibri" panose="020F0502020204030204"/>
            </a:endParaRPr>
          </a:p>
        </p:txBody>
      </p:sp>
      <p:sp>
        <p:nvSpPr>
          <p:cNvPr id="8" name="Arrow: Right 7">
            <a:extLst>
              <a:ext uri="{FF2B5EF4-FFF2-40B4-BE49-F238E27FC236}">
                <a16:creationId xmlns:a16="http://schemas.microsoft.com/office/drawing/2014/main" id="{31F0299F-0F39-443E-51D6-2E0CAFA69836}"/>
              </a:ext>
            </a:extLst>
          </p:cNvPr>
          <p:cNvSpPr/>
          <p:nvPr/>
        </p:nvSpPr>
        <p:spPr>
          <a:xfrm rot="18809238">
            <a:off x="6001029" y="4104244"/>
            <a:ext cx="410799" cy="151131"/>
          </a:xfrm>
          <a:prstGeom prst="rightArrow">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609585"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121917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828754"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2438339"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3047924"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3657509"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4267093"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4876678"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a:lstStyle>
          <a:p>
            <a:pPr algn="ctr" defTabSz="914377" eaLnBrk="1" fontAlgn="auto" hangingPunct="1">
              <a:spcBef>
                <a:spcPts val="0"/>
              </a:spcBef>
              <a:spcAft>
                <a:spcPts val="0"/>
              </a:spcAft>
              <a:defRPr/>
            </a:pPr>
            <a:endParaRPr lang="en-US" sz="1800">
              <a:solidFill>
                <a:srgbClr val="FFFFFF"/>
              </a:solidFill>
              <a:latin typeface="Calibri" panose="020F0502020204030204"/>
            </a:endParaRPr>
          </a:p>
        </p:txBody>
      </p:sp>
      <p:sp>
        <p:nvSpPr>
          <p:cNvPr id="9" name="Arrow: Right 8">
            <a:extLst>
              <a:ext uri="{FF2B5EF4-FFF2-40B4-BE49-F238E27FC236}">
                <a16:creationId xmlns:a16="http://schemas.microsoft.com/office/drawing/2014/main" id="{8889C477-D3E3-BC99-7C5F-249248CF758A}"/>
              </a:ext>
            </a:extLst>
          </p:cNvPr>
          <p:cNvSpPr/>
          <p:nvPr/>
        </p:nvSpPr>
        <p:spPr>
          <a:xfrm>
            <a:off x="6519817" y="2977172"/>
            <a:ext cx="315247" cy="130413"/>
          </a:xfrm>
          <a:prstGeom prst="rightArrow">
            <a:avLst/>
          </a:prstGeom>
          <a:solidFill>
            <a:srgbClr val="FFAA0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609585"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121917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828754"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2438339"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3047924"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3657509"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4267093"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4876678"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a:lstStyle>
          <a:p>
            <a:pPr algn="ctr" defTabSz="914377" eaLnBrk="1" fontAlgn="auto" hangingPunct="1">
              <a:spcBef>
                <a:spcPts val="0"/>
              </a:spcBef>
              <a:spcAft>
                <a:spcPts val="0"/>
              </a:spcAft>
              <a:defRPr/>
            </a:pPr>
            <a:endParaRPr lang="en-US" sz="1800">
              <a:solidFill>
                <a:srgbClr val="FFFFFF"/>
              </a:solidFill>
              <a:latin typeface="Calibri" panose="020F0502020204030204"/>
            </a:endParaRPr>
          </a:p>
        </p:txBody>
      </p:sp>
      <p:sp>
        <p:nvSpPr>
          <p:cNvPr id="11" name="Arrow: Right 10">
            <a:extLst>
              <a:ext uri="{FF2B5EF4-FFF2-40B4-BE49-F238E27FC236}">
                <a16:creationId xmlns:a16="http://schemas.microsoft.com/office/drawing/2014/main" id="{D684484E-6EE7-2D8A-0573-A25A93FDA733}"/>
              </a:ext>
            </a:extLst>
          </p:cNvPr>
          <p:cNvSpPr/>
          <p:nvPr/>
        </p:nvSpPr>
        <p:spPr>
          <a:xfrm rot="18304308">
            <a:off x="6625654" y="3600447"/>
            <a:ext cx="315247" cy="130413"/>
          </a:xfrm>
          <a:prstGeom prst="rightArrow">
            <a:avLst/>
          </a:prstGeom>
          <a:solidFill>
            <a:srgbClr val="FFAA0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609585"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121917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828754"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2438339"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3047924"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3657509"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4267093"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4876678"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a:lstStyle>
          <a:p>
            <a:pPr algn="ctr" defTabSz="914377" eaLnBrk="1" fontAlgn="auto" hangingPunct="1">
              <a:spcBef>
                <a:spcPts val="0"/>
              </a:spcBef>
              <a:spcAft>
                <a:spcPts val="0"/>
              </a:spcAft>
              <a:defRPr/>
            </a:pPr>
            <a:endParaRPr lang="en-US" sz="1800">
              <a:solidFill>
                <a:srgbClr val="FFFFFF"/>
              </a:solidFill>
              <a:latin typeface="Calibri" panose="020F0502020204030204"/>
            </a:endParaRPr>
          </a:p>
        </p:txBody>
      </p:sp>
      <p:sp>
        <p:nvSpPr>
          <p:cNvPr id="2" name="Subtitle 2">
            <a:extLst>
              <a:ext uri="{FF2B5EF4-FFF2-40B4-BE49-F238E27FC236}">
                <a16:creationId xmlns:a16="http://schemas.microsoft.com/office/drawing/2014/main" id="{10619BE6-7E5A-C79B-CF2D-F2A1B7FBFDE3}"/>
              </a:ext>
            </a:extLst>
          </p:cNvPr>
          <p:cNvSpPr txBox="1">
            <a:spLocks/>
          </p:cNvSpPr>
          <p:nvPr/>
        </p:nvSpPr>
        <p:spPr>
          <a:xfrm>
            <a:off x="2721661" y="6558741"/>
            <a:ext cx="8411111" cy="299259"/>
          </a:xfrm>
          <a:prstGeom prst="rect">
            <a:avLst/>
          </a:prstGeom>
        </p:spPr>
        <p:txBody>
          <a:bodyPr vert="horz" lIns="91440" tIns="45720" rIns="91440" bIns="45720" rtlCol="0">
            <a:normAutofit/>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609585"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121917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828754"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2438339"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3047924"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3657509"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4267093"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4876678"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a:lstStyle>
          <a:p>
            <a:pPr defTabSz="914377" fontAlgn="auto">
              <a:spcBef>
                <a:spcPts val="1000"/>
              </a:spcBef>
              <a:spcAft>
                <a:spcPts val="0"/>
              </a:spcAft>
              <a:buClr>
                <a:srgbClr val="005596"/>
              </a:buClr>
              <a:defRPr/>
            </a:pPr>
            <a:r>
              <a:rPr lang="en-US" sz="1200" b="0" spc="100">
                <a:solidFill>
                  <a:srgbClr val="FFFFFF">
                    <a:lumMod val="50000"/>
                  </a:srgbClr>
                </a:solidFill>
                <a:latin typeface="Proxima Nova Black" panose="020B0604020202020204" charset="0"/>
              </a:rPr>
              <a:t>Submit questions &amp; comments online at: </a:t>
            </a:r>
            <a:r>
              <a:rPr lang="en-US" sz="1200" b="0" cap="none" spc="100">
                <a:solidFill>
                  <a:srgbClr val="FFFFFF">
                    <a:lumMod val="50000"/>
                  </a:srgbClr>
                </a:solidFill>
                <a:latin typeface="Proxima Nova Black" panose="020B0604020202020204" charset="0"/>
              </a:rPr>
              <a:t>CharlotteWaterIBT.org</a:t>
            </a:r>
          </a:p>
        </p:txBody>
      </p:sp>
    </p:spTree>
    <p:extLst>
      <p:ext uri="{BB962C8B-B14F-4D97-AF65-F5344CB8AC3E}">
        <p14:creationId xmlns:p14="http://schemas.microsoft.com/office/powerpoint/2010/main" val="24482984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A6BA2D4-7F7F-4D51-BDEF-70DDAC7615B0}"/>
              </a:ext>
            </a:extLst>
          </p:cNvPr>
          <p:cNvSpPr>
            <a:spLocks noGrp="1"/>
          </p:cNvSpPr>
          <p:nvPr>
            <p:ph type="title"/>
          </p:nvPr>
        </p:nvSpPr>
        <p:spPr>
          <a:xfrm>
            <a:off x="524199" y="457200"/>
            <a:ext cx="5350620" cy="1064029"/>
          </a:xfrm>
        </p:spPr>
        <p:txBody>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609585"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121917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828754"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2438339"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3047924"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3657509"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4267093"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4876678"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a:lstStyle>
          <a:p>
            <a:r>
              <a:rPr lang="en-US"/>
              <a:t>Why is an IBT Needed?</a:t>
            </a:r>
          </a:p>
        </p:txBody>
      </p:sp>
      <p:sp>
        <p:nvSpPr>
          <p:cNvPr id="5" name="Slide Number Placeholder 4">
            <a:extLst>
              <a:ext uri="{FF2B5EF4-FFF2-40B4-BE49-F238E27FC236}">
                <a16:creationId xmlns:a16="http://schemas.microsoft.com/office/drawing/2014/main" id="{A3F75D69-6145-44B7-987A-7A0B2C1AAAF8}"/>
              </a:ext>
            </a:extLst>
          </p:cNvPr>
          <p:cNvSpPr>
            <a:spLocks noGrp="1"/>
          </p:cNvSpPr>
          <p:nvPr>
            <p:ph type="sldNum" sz="quarter" idx="12"/>
          </p:nvPr>
        </p:nvSpPr>
        <p:spPr/>
        <p:txBody>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81276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1625519"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2438278"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3251037"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4063797" algn="l" defTabSz="1625519"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4876557" algn="l" defTabSz="1625519"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5689315" algn="l" defTabSz="1625519"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6502075" algn="l" defTabSz="1625519"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a:lstStyle>
          <a:p>
            <a:pPr defTabSz="914377" eaLnBrk="1" fontAlgn="auto" hangingPunct="1">
              <a:spcBef>
                <a:spcPts val="0"/>
              </a:spcBef>
              <a:spcAft>
                <a:spcPts val="0"/>
              </a:spcAft>
              <a:defRPr/>
            </a:pPr>
            <a:fld id="{BF891440-8A38-4B35-B518-E5BA39D3850D}" type="slidenum">
              <a:rPr lang="en-US">
                <a:solidFill>
                  <a:srgbClr val="000000"/>
                </a:solidFill>
                <a:ea typeface="+mn-ea"/>
              </a:rPr>
              <a:pPr defTabSz="914377" eaLnBrk="1" fontAlgn="auto" hangingPunct="1">
                <a:spcBef>
                  <a:spcPts val="0"/>
                </a:spcBef>
                <a:spcAft>
                  <a:spcPts val="0"/>
                </a:spcAft>
                <a:defRPr/>
              </a:pPr>
              <a:t>18</a:t>
            </a:fld>
            <a:endParaRPr lang="en-US">
              <a:solidFill>
                <a:srgbClr val="000000"/>
              </a:solidFill>
              <a:ea typeface="+mn-ea"/>
            </a:endParaRPr>
          </a:p>
        </p:txBody>
      </p:sp>
      <p:sp>
        <p:nvSpPr>
          <p:cNvPr id="7" name="Text Placeholder 6">
            <a:extLst>
              <a:ext uri="{FF2B5EF4-FFF2-40B4-BE49-F238E27FC236}">
                <a16:creationId xmlns:a16="http://schemas.microsoft.com/office/drawing/2014/main" id="{0827BDB7-E0FC-4C59-A2A5-DD26C40249E9}"/>
              </a:ext>
            </a:extLst>
          </p:cNvPr>
          <p:cNvSpPr>
            <a:spLocks noGrp="1"/>
          </p:cNvSpPr>
          <p:nvPr>
            <p:ph type="body" sz="half" idx="2"/>
          </p:nvPr>
        </p:nvSpPr>
        <p:spPr>
          <a:xfrm>
            <a:off x="524197" y="1701616"/>
            <a:ext cx="5011899" cy="4139941"/>
          </a:xfrm>
        </p:spPr>
        <p:txBody>
          <a:bodyPr>
            <a:normAutofit/>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609585"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121917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828754"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2438339"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3047924"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3657509"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4267093"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4876678"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a:lstStyle>
          <a:p>
            <a:r>
              <a:rPr lang="en-US"/>
              <a:t>2002 IBT Certification limit is 33 MGD Peak Day</a:t>
            </a:r>
          </a:p>
          <a:p>
            <a:r>
              <a:rPr lang="en-US"/>
              <a:t>Currently at 79% of limit </a:t>
            </a:r>
          </a:p>
          <a:p>
            <a:r>
              <a:rPr lang="en-US"/>
              <a:t>Based on population projections, current IBT will be exceeded between 2028-2030 as previously planned</a:t>
            </a:r>
          </a:p>
        </p:txBody>
      </p:sp>
      <p:sp>
        <p:nvSpPr>
          <p:cNvPr id="6" name="Subtitle 2">
            <a:extLst>
              <a:ext uri="{FF2B5EF4-FFF2-40B4-BE49-F238E27FC236}">
                <a16:creationId xmlns:a16="http://schemas.microsoft.com/office/drawing/2014/main" id="{932826A4-67BC-F62E-DA7F-B15661FB4D24}"/>
              </a:ext>
            </a:extLst>
          </p:cNvPr>
          <p:cNvSpPr txBox="1">
            <a:spLocks/>
          </p:cNvSpPr>
          <p:nvPr/>
        </p:nvSpPr>
        <p:spPr>
          <a:xfrm>
            <a:off x="3780890" y="6558741"/>
            <a:ext cx="8411111" cy="299259"/>
          </a:xfrm>
          <a:prstGeom prst="rect">
            <a:avLst/>
          </a:prstGeom>
        </p:spPr>
        <p:txBody>
          <a:bodyPr vert="horz" lIns="91440" tIns="45720" rIns="91440" bIns="45720" rtlCol="0">
            <a:normAutofit/>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609585"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121917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828754"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2438339"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3047924"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3657509"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4267093"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4876678"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a:lstStyle>
          <a:p>
            <a:pPr defTabSz="914377" fontAlgn="auto">
              <a:spcBef>
                <a:spcPts val="1000"/>
              </a:spcBef>
              <a:spcAft>
                <a:spcPts val="0"/>
              </a:spcAft>
              <a:buClr>
                <a:srgbClr val="005596"/>
              </a:buClr>
              <a:defRPr/>
            </a:pPr>
            <a:r>
              <a:rPr lang="en-US" sz="1200" b="0" spc="100">
                <a:solidFill>
                  <a:srgbClr val="FFFFFF">
                    <a:lumMod val="50000"/>
                  </a:srgbClr>
                </a:solidFill>
                <a:latin typeface="Proxima Nova Black" panose="020B0604020202020204" charset="0"/>
              </a:rPr>
              <a:t>Submit questions &amp; comments to: </a:t>
            </a:r>
            <a:r>
              <a:rPr lang="en-US" sz="1200" b="0" cap="none" spc="100">
                <a:solidFill>
                  <a:srgbClr val="FFFFFF">
                    <a:lumMod val="50000"/>
                  </a:srgbClr>
                </a:solidFill>
                <a:latin typeface="Proxima Nova Black" panose="020B0604020202020204" charset="0"/>
              </a:rPr>
              <a:t>IBTProject@charlottenc.gov</a:t>
            </a:r>
          </a:p>
        </p:txBody>
      </p:sp>
      <p:pic>
        <p:nvPicPr>
          <p:cNvPr id="2" name="Picture 1">
            <a:extLst>
              <a:ext uri="{FF2B5EF4-FFF2-40B4-BE49-F238E27FC236}">
                <a16:creationId xmlns:a16="http://schemas.microsoft.com/office/drawing/2014/main" id="{827CA077-7187-718B-A2EA-088D207886C7}"/>
              </a:ext>
            </a:extLst>
          </p:cNvPr>
          <p:cNvPicPr>
            <a:picLocks noChangeAspect="1"/>
          </p:cNvPicPr>
          <p:nvPr/>
        </p:nvPicPr>
        <p:blipFill>
          <a:blip r:embed="rId3"/>
          <a:stretch>
            <a:fillRect/>
          </a:stretch>
        </p:blipFill>
        <p:spPr>
          <a:xfrm>
            <a:off x="5874819" y="447871"/>
            <a:ext cx="6200099" cy="5838092"/>
          </a:xfrm>
          <a:prstGeom prst="rect">
            <a:avLst/>
          </a:prstGeom>
        </p:spPr>
      </p:pic>
    </p:spTree>
    <p:extLst>
      <p:ext uri="{BB962C8B-B14F-4D97-AF65-F5344CB8AC3E}">
        <p14:creationId xmlns:p14="http://schemas.microsoft.com/office/powerpoint/2010/main" val="39814250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2262EEE6-B66F-E678-5D5F-D7D677E6E9A5}"/>
              </a:ext>
            </a:extLst>
          </p:cNvPr>
          <p:cNvSpPr/>
          <p:nvPr/>
        </p:nvSpPr>
        <p:spPr>
          <a:xfrm>
            <a:off x="4341015" y="2028156"/>
            <a:ext cx="4963759" cy="319448"/>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609585"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121917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828754"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2438339"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3047924"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3657509"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4267093"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4876678"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a:lstStyle>
          <a:p>
            <a:pPr algn="ctr" defTabSz="914377" eaLnBrk="1" fontAlgn="auto" hangingPunct="1">
              <a:spcBef>
                <a:spcPts val="0"/>
              </a:spcBef>
              <a:spcAft>
                <a:spcPts val="0"/>
              </a:spcAft>
              <a:defRPr/>
            </a:pPr>
            <a:endParaRPr lang="en-US" sz="1800">
              <a:solidFill>
                <a:srgbClr val="000000"/>
              </a:solidFill>
              <a:latin typeface="Calibri" panose="020F0502020204030204"/>
            </a:endParaRPr>
          </a:p>
        </p:txBody>
      </p:sp>
      <p:sp>
        <p:nvSpPr>
          <p:cNvPr id="2" name="Title 1">
            <a:extLst>
              <a:ext uri="{FF2B5EF4-FFF2-40B4-BE49-F238E27FC236}">
                <a16:creationId xmlns:a16="http://schemas.microsoft.com/office/drawing/2014/main" id="{13B415F0-0F5F-FBDB-8474-BC9C19A005F3}"/>
              </a:ext>
            </a:extLst>
          </p:cNvPr>
          <p:cNvSpPr>
            <a:spLocks noGrp="1"/>
          </p:cNvSpPr>
          <p:nvPr>
            <p:ph type="title"/>
          </p:nvPr>
        </p:nvSpPr>
        <p:spPr/>
        <p:txBody>
          <a:bodyPr>
            <a:normAutofit/>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609585"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121917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828754"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2438339"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3047924"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3657509"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4267093"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4876678"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a:lstStyle>
          <a:p>
            <a:r>
              <a:rPr lang="en-US" sz="3600"/>
              <a:t>IBT Modification and EIS Development Process</a:t>
            </a:r>
          </a:p>
        </p:txBody>
      </p:sp>
      <p:sp>
        <p:nvSpPr>
          <p:cNvPr id="3" name="Slide Number Placeholder 2">
            <a:extLst>
              <a:ext uri="{FF2B5EF4-FFF2-40B4-BE49-F238E27FC236}">
                <a16:creationId xmlns:a16="http://schemas.microsoft.com/office/drawing/2014/main" id="{FB743C52-1CEB-DEAB-2814-53C3EFD7D0B5}"/>
              </a:ext>
            </a:extLst>
          </p:cNvPr>
          <p:cNvSpPr>
            <a:spLocks noGrp="1"/>
          </p:cNvSpPr>
          <p:nvPr>
            <p:ph type="sldNum" sz="quarter" idx="12"/>
          </p:nvPr>
        </p:nvSpPr>
        <p:spPr/>
        <p:txBody>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81276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1625519"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2438278"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3251037"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4063797" algn="l" defTabSz="1625519"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4876557" algn="l" defTabSz="1625519"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5689315" algn="l" defTabSz="1625519"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6502075" algn="l" defTabSz="1625519"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a:lstStyle>
          <a:p>
            <a:pPr defTabSz="914377" eaLnBrk="1" fontAlgn="auto" hangingPunct="1">
              <a:spcBef>
                <a:spcPts val="0"/>
              </a:spcBef>
              <a:spcAft>
                <a:spcPts val="0"/>
              </a:spcAft>
              <a:defRPr/>
            </a:pPr>
            <a:fld id="{BF891440-8A38-4B35-B518-E5BA39D3850D}" type="slidenum">
              <a:rPr lang="en-US">
                <a:solidFill>
                  <a:srgbClr val="000000"/>
                </a:solidFill>
                <a:ea typeface="+mn-ea"/>
              </a:rPr>
              <a:pPr defTabSz="914377" eaLnBrk="1" fontAlgn="auto" hangingPunct="1">
                <a:spcBef>
                  <a:spcPts val="0"/>
                </a:spcBef>
                <a:spcAft>
                  <a:spcPts val="0"/>
                </a:spcAft>
                <a:defRPr/>
              </a:pPr>
              <a:t>19</a:t>
            </a:fld>
            <a:endParaRPr lang="en-US">
              <a:solidFill>
                <a:srgbClr val="000000"/>
              </a:solidFill>
              <a:ea typeface="+mn-ea"/>
            </a:endParaRPr>
          </a:p>
        </p:txBody>
      </p:sp>
      <p:sp>
        <p:nvSpPr>
          <p:cNvPr id="6" name="Rectangle: Rounded Corners 5">
            <a:extLst>
              <a:ext uri="{FF2B5EF4-FFF2-40B4-BE49-F238E27FC236}">
                <a16:creationId xmlns:a16="http://schemas.microsoft.com/office/drawing/2014/main" id="{CB5FE3CA-4206-DCAB-C17C-368AEB32A3C2}"/>
              </a:ext>
            </a:extLst>
          </p:cNvPr>
          <p:cNvSpPr/>
          <p:nvPr/>
        </p:nvSpPr>
        <p:spPr>
          <a:xfrm>
            <a:off x="821165" y="5111232"/>
            <a:ext cx="2926419" cy="1184301"/>
          </a:xfrm>
          <a:prstGeom prst="roundRect">
            <a:avLst/>
          </a:prstGeom>
          <a:solidFill>
            <a:srgbClr val="009ED1"/>
          </a:solidFill>
          <a:ln>
            <a:solidFill>
              <a:schemeClr val="tx2">
                <a:lumMod val="40000"/>
                <a:lumOff val="60000"/>
              </a:schemeClr>
            </a:solidFill>
          </a:ln>
        </p:spPr>
        <p:style>
          <a:lnRef idx="3">
            <a:schemeClr val="lt1"/>
          </a:lnRef>
          <a:fillRef idx="1">
            <a:schemeClr val="accent6"/>
          </a:fillRef>
          <a:effectRef idx="1">
            <a:schemeClr val="accent6"/>
          </a:effectRef>
          <a:fontRef idx="minor">
            <a:schemeClr val="lt1"/>
          </a:fontRef>
        </p:style>
        <p:txBody>
          <a:bodyPr lIns="0" tIns="0" rIns="0" bIns="0" rtlCol="0" anchor="ct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609585"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121917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828754"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2438339"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3047924"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3657509"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4267093"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4876678"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a:lstStyle>
          <a:p>
            <a:pPr algn="ctr" defTabSz="914377" eaLnBrk="1" fontAlgn="auto" hangingPunct="1">
              <a:spcBef>
                <a:spcPts val="0"/>
              </a:spcBef>
              <a:spcAft>
                <a:spcPts val="0"/>
              </a:spcAft>
              <a:defRPr/>
            </a:pPr>
            <a:r>
              <a:rPr lang="en-US" sz="1600" b="1">
                <a:solidFill>
                  <a:srgbClr val="FFFFFF"/>
                </a:solidFill>
                <a:latin typeface="Proxima Nova Black" panose="020B0604020202020204" charset="0"/>
              </a:rPr>
              <a:t>IBT Modification Request and </a:t>
            </a:r>
          </a:p>
          <a:p>
            <a:pPr algn="ctr" defTabSz="914377" eaLnBrk="1" fontAlgn="auto" hangingPunct="1">
              <a:spcBef>
                <a:spcPts val="0"/>
              </a:spcBef>
              <a:spcAft>
                <a:spcPts val="0"/>
              </a:spcAft>
              <a:defRPr/>
            </a:pPr>
            <a:r>
              <a:rPr lang="en-US" sz="1600" b="1">
                <a:solidFill>
                  <a:srgbClr val="FFFFFF"/>
                </a:solidFill>
                <a:latin typeface="Proxima Nova Black" panose="020B0604020202020204" charset="0"/>
              </a:rPr>
              <a:t>EMC Process</a:t>
            </a:r>
          </a:p>
        </p:txBody>
      </p:sp>
      <p:sp>
        <p:nvSpPr>
          <p:cNvPr id="7" name="Arrow: Down 6">
            <a:extLst>
              <a:ext uri="{FF2B5EF4-FFF2-40B4-BE49-F238E27FC236}">
                <a16:creationId xmlns:a16="http://schemas.microsoft.com/office/drawing/2014/main" id="{0D2B5034-C803-A43A-6977-E5BA7E39B66B}"/>
              </a:ext>
            </a:extLst>
          </p:cNvPr>
          <p:cNvSpPr/>
          <p:nvPr/>
        </p:nvSpPr>
        <p:spPr>
          <a:xfrm>
            <a:off x="1865273" y="2345458"/>
            <a:ext cx="838200" cy="2926063"/>
          </a:xfrm>
          <a:prstGeom prst="downArrow">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609585"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121917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828754"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2438339"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3047924"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3657509"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4267093"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4876678"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a:lstStyle>
          <a:p>
            <a:pPr algn="ctr" defTabSz="914377" eaLnBrk="1" fontAlgn="auto" hangingPunct="1">
              <a:spcBef>
                <a:spcPts val="0"/>
              </a:spcBef>
              <a:spcAft>
                <a:spcPts val="0"/>
              </a:spcAft>
              <a:defRPr/>
            </a:pPr>
            <a:endParaRPr lang="en-US" sz="1800">
              <a:solidFill>
                <a:srgbClr val="FFFFFF"/>
              </a:solidFill>
              <a:latin typeface="Calibri" panose="020F0502020204030204"/>
            </a:endParaRPr>
          </a:p>
        </p:txBody>
      </p:sp>
      <p:sp>
        <p:nvSpPr>
          <p:cNvPr id="8" name="TextBox 7">
            <a:extLst>
              <a:ext uri="{FF2B5EF4-FFF2-40B4-BE49-F238E27FC236}">
                <a16:creationId xmlns:a16="http://schemas.microsoft.com/office/drawing/2014/main" id="{8E813E84-7A95-8881-C7F3-06A526F7E525}"/>
              </a:ext>
            </a:extLst>
          </p:cNvPr>
          <p:cNvSpPr txBox="1"/>
          <p:nvPr/>
        </p:nvSpPr>
        <p:spPr>
          <a:xfrm>
            <a:off x="4018965" y="1708305"/>
            <a:ext cx="5587259" cy="646331"/>
          </a:xfrm>
          <a:prstGeom prst="rect">
            <a:avLst/>
          </a:prstGeom>
          <a:noFill/>
        </p:spPr>
        <p:txBody>
          <a:bodyPr wrap="square" lIns="91440" tIns="45720" rIns="91440" bIns="45720" rtlCol="0" anchor="t">
            <a:spAutoFit/>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609585"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121917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828754"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2438339"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3047924"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3657509"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4267093"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4876678"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a:lstStyle>
          <a:p>
            <a:pPr marL="285744" indent="-285744" defTabSz="914377" eaLnBrk="1" fontAlgn="auto" hangingPunct="1">
              <a:spcBef>
                <a:spcPts val="0"/>
              </a:spcBef>
              <a:spcAft>
                <a:spcPts val="0"/>
              </a:spcAft>
              <a:buFont typeface="Arial" panose="020B0604020202020204" pitchFamily="34" charset="0"/>
              <a:buChar char="•"/>
              <a:defRPr/>
            </a:pPr>
            <a:r>
              <a:rPr lang="en-US" sz="1800">
                <a:solidFill>
                  <a:srgbClr val="000000"/>
                </a:solidFill>
                <a:latin typeface="Calibri" panose="020F0502020204030204"/>
                <a:ea typeface="+mn-ea"/>
              </a:rPr>
              <a:t>Notice of Intent and Notification of Public Meetings</a:t>
            </a:r>
          </a:p>
          <a:p>
            <a:pPr marL="285744" indent="-285744" defTabSz="914377" eaLnBrk="1" fontAlgn="auto" hangingPunct="1">
              <a:spcBef>
                <a:spcPts val="0"/>
              </a:spcBef>
              <a:spcAft>
                <a:spcPts val="0"/>
              </a:spcAft>
              <a:buFont typeface="Arial" panose="020B0604020202020204" pitchFamily="34" charset="0"/>
              <a:buChar char="•"/>
              <a:defRPr/>
            </a:pPr>
            <a:r>
              <a:rPr lang="en-US" sz="1800">
                <a:solidFill>
                  <a:srgbClr val="000000"/>
                </a:solidFill>
                <a:latin typeface="Calibri" panose="020F0502020204030204"/>
                <a:ea typeface="+mn-ea"/>
              </a:rPr>
              <a:t>Public Meetings &amp; Comment Period (ends 8/30/24)</a:t>
            </a:r>
            <a:endParaRPr lang="en-US" sz="1800">
              <a:solidFill>
                <a:srgbClr val="000000"/>
              </a:solidFill>
              <a:latin typeface="Calibri" panose="020F0502020204030204"/>
              <a:ea typeface="Calibri"/>
              <a:cs typeface="Calibri"/>
            </a:endParaRPr>
          </a:p>
        </p:txBody>
      </p:sp>
      <p:sp>
        <p:nvSpPr>
          <p:cNvPr id="9" name="TextBox 8">
            <a:extLst>
              <a:ext uri="{FF2B5EF4-FFF2-40B4-BE49-F238E27FC236}">
                <a16:creationId xmlns:a16="http://schemas.microsoft.com/office/drawing/2014/main" id="{2F3AEB18-E26C-3852-5F78-FF2EFDE641C3}"/>
              </a:ext>
            </a:extLst>
          </p:cNvPr>
          <p:cNvSpPr txBox="1"/>
          <p:nvPr/>
        </p:nvSpPr>
        <p:spPr>
          <a:xfrm>
            <a:off x="4018966" y="2696938"/>
            <a:ext cx="7334833" cy="2308324"/>
          </a:xfrm>
          <a:prstGeom prst="rect">
            <a:avLst/>
          </a:prstGeom>
          <a:noFill/>
        </p:spPr>
        <p:txBody>
          <a:bodyPr wrap="square" lIns="91440" tIns="45720" rIns="91440" bIns="45720" rtlCol="0" anchor="t">
            <a:spAutoFit/>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609585"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121917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828754"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2438339"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3047924"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3657509"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4267093"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4876678"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a:lstStyle>
          <a:p>
            <a:pPr marL="285744" indent="-285744" defTabSz="914377" eaLnBrk="1" fontAlgn="auto" hangingPunct="1">
              <a:spcBef>
                <a:spcPts val="0"/>
              </a:spcBef>
              <a:spcAft>
                <a:spcPts val="0"/>
              </a:spcAft>
              <a:buFont typeface="Arial" panose="020B0604020202020204" pitchFamily="34" charset="0"/>
              <a:buChar char="•"/>
              <a:defRPr/>
            </a:pPr>
            <a:r>
              <a:rPr lang="en-US" sz="1800">
                <a:solidFill>
                  <a:srgbClr val="000000"/>
                </a:solidFill>
                <a:latin typeface="Calibri" panose="020F0502020204030204"/>
                <a:ea typeface="+mn-ea"/>
              </a:rPr>
              <a:t>Extended Stakeholder Engagement and Input</a:t>
            </a:r>
          </a:p>
          <a:p>
            <a:pPr marL="742932" lvl="1" indent="-285744" defTabSz="914377" eaLnBrk="1" fontAlgn="auto" hangingPunct="1">
              <a:spcBef>
                <a:spcPts val="0"/>
              </a:spcBef>
              <a:spcAft>
                <a:spcPts val="0"/>
              </a:spcAft>
              <a:buFont typeface="Courier New" panose="020B0604020202020204" pitchFamily="34" charset="0"/>
              <a:buChar char="o"/>
              <a:defRPr/>
            </a:pPr>
            <a:r>
              <a:rPr lang="en-US" sz="1800">
                <a:solidFill>
                  <a:srgbClr val="000000"/>
                </a:solidFill>
                <a:latin typeface="Calibri" panose="020F0502020204030204"/>
                <a:ea typeface="Calibri" panose="020F0502020204030204"/>
                <a:cs typeface="Calibri" panose="020F0502020204030204"/>
              </a:rPr>
              <a:t>Including SC Agencies &amp; Stakeholders throughout the process</a:t>
            </a:r>
          </a:p>
          <a:p>
            <a:pPr marL="285744" indent="-285744" defTabSz="914377" eaLnBrk="1" fontAlgn="auto" hangingPunct="1">
              <a:spcBef>
                <a:spcPts val="0"/>
              </a:spcBef>
              <a:spcAft>
                <a:spcPts val="0"/>
              </a:spcAft>
              <a:buFont typeface="Arial" panose="020B0604020202020204" pitchFamily="34" charset="0"/>
              <a:buChar char="•"/>
              <a:defRPr/>
            </a:pPr>
            <a:r>
              <a:rPr lang="en-US" sz="1800">
                <a:solidFill>
                  <a:srgbClr val="000000"/>
                </a:solidFill>
                <a:latin typeface="Calibri" panose="020F0502020204030204"/>
                <a:ea typeface="+mn-ea"/>
              </a:rPr>
              <a:t>Incorporate and address public meetings comments</a:t>
            </a:r>
            <a:endParaRPr lang="en-US" sz="1800">
              <a:solidFill>
                <a:srgbClr val="000000"/>
              </a:solidFill>
              <a:latin typeface="Calibri" panose="020F0502020204030204"/>
              <a:ea typeface="Calibri"/>
              <a:cs typeface="Calibri"/>
            </a:endParaRPr>
          </a:p>
          <a:p>
            <a:pPr marL="285744" indent="-285744" defTabSz="914377" eaLnBrk="1" fontAlgn="auto" hangingPunct="1">
              <a:spcBef>
                <a:spcPts val="0"/>
              </a:spcBef>
              <a:spcAft>
                <a:spcPts val="0"/>
              </a:spcAft>
              <a:buFont typeface="Arial" panose="020B0604020202020204" pitchFamily="34" charset="0"/>
              <a:buChar char="•"/>
              <a:defRPr/>
            </a:pPr>
            <a:r>
              <a:rPr lang="en-US" sz="1800">
                <a:solidFill>
                  <a:srgbClr val="000000"/>
                </a:solidFill>
                <a:latin typeface="Calibri" panose="020F0502020204030204"/>
                <a:ea typeface="+mn-ea"/>
              </a:rPr>
              <a:t>Alternatives Analysis</a:t>
            </a:r>
            <a:endParaRPr lang="en-US" sz="1800">
              <a:solidFill>
                <a:srgbClr val="000000"/>
              </a:solidFill>
              <a:latin typeface="Calibri" panose="020F0502020204030204"/>
              <a:ea typeface="Calibri"/>
              <a:cs typeface="Calibri"/>
            </a:endParaRPr>
          </a:p>
          <a:p>
            <a:pPr marL="285744" indent="-285744" defTabSz="914377" eaLnBrk="1" fontAlgn="auto" hangingPunct="1">
              <a:spcBef>
                <a:spcPts val="0"/>
              </a:spcBef>
              <a:spcAft>
                <a:spcPts val="0"/>
              </a:spcAft>
              <a:buFont typeface="Arial" panose="020B0604020202020204" pitchFamily="34" charset="0"/>
              <a:buChar char="•"/>
              <a:defRPr/>
            </a:pPr>
            <a:r>
              <a:rPr lang="en-US" sz="1800">
                <a:solidFill>
                  <a:srgbClr val="000000"/>
                </a:solidFill>
                <a:latin typeface="Calibri" panose="020F0502020204030204"/>
                <a:ea typeface="+mn-ea"/>
              </a:rPr>
              <a:t>IBT studies – demand, conservation, drought, monitoring</a:t>
            </a:r>
            <a:endParaRPr lang="en-US" sz="1800">
              <a:solidFill>
                <a:srgbClr val="000000"/>
              </a:solidFill>
              <a:latin typeface="Calibri" panose="020F0502020204030204"/>
              <a:ea typeface="Calibri"/>
              <a:cs typeface="Calibri"/>
            </a:endParaRPr>
          </a:p>
          <a:p>
            <a:pPr marL="285744" indent="-285744" defTabSz="914377" eaLnBrk="1" fontAlgn="auto" hangingPunct="1">
              <a:spcBef>
                <a:spcPts val="0"/>
              </a:spcBef>
              <a:spcAft>
                <a:spcPts val="0"/>
              </a:spcAft>
              <a:buFont typeface="Arial" panose="020B0604020202020204" pitchFamily="34" charset="0"/>
              <a:buChar char="•"/>
              <a:defRPr/>
            </a:pPr>
            <a:r>
              <a:rPr lang="en-US" sz="1800">
                <a:solidFill>
                  <a:srgbClr val="000000"/>
                </a:solidFill>
                <a:latin typeface="Calibri" panose="020F0502020204030204"/>
                <a:ea typeface="+mn-ea"/>
              </a:rPr>
              <a:t>NC DEQ Develops Draft Environmental Impact Statement (EIS)</a:t>
            </a:r>
            <a:endParaRPr lang="en-US" sz="1800">
              <a:solidFill>
                <a:srgbClr val="000000"/>
              </a:solidFill>
              <a:latin typeface="Calibri" panose="020F0502020204030204"/>
              <a:ea typeface="Calibri"/>
              <a:cs typeface="Calibri"/>
            </a:endParaRPr>
          </a:p>
          <a:p>
            <a:pPr marL="285744" indent="-285744" defTabSz="914377" eaLnBrk="1" fontAlgn="auto" hangingPunct="1">
              <a:spcBef>
                <a:spcPts val="0"/>
              </a:spcBef>
              <a:spcAft>
                <a:spcPts val="0"/>
              </a:spcAft>
              <a:buFont typeface="Arial" panose="020B0604020202020204" pitchFamily="34" charset="0"/>
              <a:buChar char="•"/>
              <a:defRPr/>
            </a:pPr>
            <a:r>
              <a:rPr lang="en-US" sz="1800">
                <a:solidFill>
                  <a:srgbClr val="000000"/>
                </a:solidFill>
                <a:latin typeface="Calibri" panose="020F0502020204030204"/>
                <a:ea typeface="+mn-ea"/>
              </a:rPr>
              <a:t>EMC Public Hearing and determination of Adequacy of EIS</a:t>
            </a:r>
            <a:endParaRPr lang="en-US" sz="1800">
              <a:solidFill>
                <a:srgbClr val="000000"/>
              </a:solidFill>
              <a:latin typeface="Calibri" panose="020F0502020204030204"/>
              <a:ea typeface="Calibri" panose="020F0502020204030204"/>
              <a:cs typeface="Calibri" panose="020F0502020204030204"/>
            </a:endParaRPr>
          </a:p>
          <a:p>
            <a:pPr marL="285744" indent="-285744" defTabSz="914377" eaLnBrk="1" fontAlgn="auto" hangingPunct="1">
              <a:spcBef>
                <a:spcPts val="0"/>
              </a:spcBef>
              <a:spcAft>
                <a:spcPts val="0"/>
              </a:spcAft>
              <a:buFont typeface="Arial" panose="020B0604020202020204" pitchFamily="34" charset="0"/>
              <a:buChar char="•"/>
              <a:defRPr/>
            </a:pPr>
            <a:r>
              <a:rPr lang="en-US" sz="1800">
                <a:solidFill>
                  <a:srgbClr val="000000"/>
                </a:solidFill>
                <a:latin typeface="Calibri" panose="020F0502020204030204"/>
                <a:ea typeface="+mn-ea"/>
              </a:rPr>
              <a:t>CLT Water</a:t>
            </a:r>
            <a:r>
              <a:rPr lang="en-US" sz="1800">
                <a:solidFill>
                  <a:srgbClr val="000000"/>
                </a:solidFill>
                <a:latin typeface="Calibri" panose="020F0502020204030204"/>
                <a:ea typeface="Calibri"/>
                <a:cs typeface="Calibri"/>
              </a:rPr>
              <a:t> Submits IBT Modification Request to NC DEQ</a:t>
            </a:r>
            <a:endParaRPr lang="en-US" sz="1800">
              <a:solidFill>
                <a:srgbClr val="000000"/>
              </a:solidFill>
              <a:latin typeface="Calibri" panose="020F0502020204030204"/>
              <a:ea typeface="+mn-ea"/>
            </a:endParaRPr>
          </a:p>
        </p:txBody>
      </p:sp>
      <p:sp>
        <p:nvSpPr>
          <p:cNvPr id="10" name="TextBox 9">
            <a:extLst>
              <a:ext uri="{FF2B5EF4-FFF2-40B4-BE49-F238E27FC236}">
                <a16:creationId xmlns:a16="http://schemas.microsoft.com/office/drawing/2014/main" id="{81F58E12-91F1-D148-C59C-18570AD5CF8E}"/>
              </a:ext>
            </a:extLst>
          </p:cNvPr>
          <p:cNvSpPr txBox="1"/>
          <p:nvPr/>
        </p:nvSpPr>
        <p:spPr>
          <a:xfrm>
            <a:off x="4018965" y="5103217"/>
            <a:ext cx="5587259" cy="1200328"/>
          </a:xfrm>
          <a:prstGeom prst="rect">
            <a:avLst/>
          </a:prstGeom>
          <a:noFill/>
        </p:spPr>
        <p:txBody>
          <a:bodyPr wrap="square" lIns="91440" tIns="45720" rIns="91440" bIns="45720" rtlCol="0" anchor="t">
            <a:spAutoFit/>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609585"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121917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828754"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2438339"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3047924"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3657509"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4267093"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4876678"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a:lstStyle>
          <a:p>
            <a:pPr marL="285744" indent="-285744" defTabSz="914377" eaLnBrk="1" fontAlgn="auto" hangingPunct="1">
              <a:spcBef>
                <a:spcPts val="0"/>
              </a:spcBef>
              <a:spcAft>
                <a:spcPts val="0"/>
              </a:spcAft>
              <a:buFont typeface="Arial" panose="020B0604020202020204" pitchFamily="34" charset="0"/>
              <a:buChar char="•"/>
              <a:defRPr/>
            </a:pPr>
            <a:endParaRPr lang="en-US" sz="1800">
              <a:solidFill>
                <a:srgbClr val="000000"/>
              </a:solidFill>
              <a:latin typeface="Calibri" panose="020F0502020204030204"/>
              <a:ea typeface="Calibri"/>
              <a:cs typeface="Calibri"/>
            </a:endParaRPr>
          </a:p>
          <a:p>
            <a:pPr marL="285744" indent="-285744" defTabSz="914377" eaLnBrk="1" fontAlgn="auto" hangingPunct="1">
              <a:spcBef>
                <a:spcPts val="0"/>
              </a:spcBef>
              <a:spcAft>
                <a:spcPts val="0"/>
              </a:spcAft>
              <a:buFont typeface="Arial" panose="020B0604020202020204" pitchFamily="34" charset="0"/>
              <a:buChar char="•"/>
              <a:defRPr/>
            </a:pPr>
            <a:r>
              <a:rPr lang="en-US" sz="1800">
                <a:solidFill>
                  <a:srgbClr val="000000"/>
                </a:solidFill>
                <a:latin typeface="Calibri" panose="020F0502020204030204"/>
                <a:ea typeface="+mn-ea"/>
              </a:rPr>
              <a:t>EMC issues draft determination</a:t>
            </a:r>
          </a:p>
          <a:p>
            <a:pPr marL="285744" indent="-285744" defTabSz="914377" eaLnBrk="1" fontAlgn="auto" hangingPunct="1">
              <a:spcBef>
                <a:spcPts val="0"/>
              </a:spcBef>
              <a:spcAft>
                <a:spcPts val="0"/>
              </a:spcAft>
              <a:buFont typeface="Arial" panose="020B0604020202020204" pitchFamily="34" charset="0"/>
              <a:buChar char="•"/>
              <a:defRPr/>
            </a:pPr>
            <a:r>
              <a:rPr lang="en-US" sz="1800">
                <a:solidFill>
                  <a:srgbClr val="000000"/>
                </a:solidFill>
                <a:latin typeface="Calibri" panose="020F0502020204030204"/>
                <a:ea typeface="+mn-ea"/>
              </a:rPr>
              <a:t>EMC Public Hearing on draft determination</a:t>
            </a:r>
            <a:endParaRPr lang="en-US" sz="1800">
              <a:solidFill>
                <a:srgbClr val="000000"/>
              </a:solidFill>
              <a:latin typeface="Calibri" panose="020F0502020204030204"/>
              <a:ea typeface="Calibri"/>
              <a:cs typeface="Calibri"/>
            </a:endParaRPr>
          </a:p>
          <a:p>
            <a:pPr marL="285744" indent="-285744" defTabSz="914377" eaLnBrk="1" fontAlgn="auto" hangingPunct="1">
              <a:spcBef>
                <a:spcPts val="0"/>
              </a:spcBef>
              <a:spcAft>
                <a:spcPts val="0"/>
              </a:spcAft>
              <a:buFont typeface="Arial" panose="020B0604020202020204" pitchFamily="34" charset="0"/>
              <a:buChar char="•"/>
              <a:defRPr/>
            </a:pPr>
            <a:r>
              <a:rPr lang="en-US" sz="1800">
                <a:solidFill>
                  <a:srgbClr val="000000"/>
                </a:solidFill>
                <a:latin typeface="Calibri" panose="020F0502020204030204"/>
                <a:ea typeface="+mn-ea"/>
              </a:rPr>
              <a:t>EMC Issues Final Determination on IBT</a:t>
            </a:r>
            <a:endParaRPr lang="en-US" sz="1800">
              <a:solidFill>
                <a:srgbClr val="000000"/>
              </a:solidFill>
              <a:latin typeface="Calibri" panose="020F0502020204030204"/>
              <a:ea typeface="Calibri"/>
              <a:cs typeface="Calibri"/>
            </a:endParaRPr>
          </a:p>
        </p:txBody>
      </p:sp>
      <p:sp>
        <p:nvSpPr>
          <p:cNvPr id="5" name="Rectangle: Rounded Corners 4">
            <a:extLst>
              <a:ext uri="{FF2B5EF4-FFF2-40B4-BE49-F238E27FC236}">
                <a16:creationId xmlns:a16="http://schemas.microsoft.com/office/drawing/2014/main" id="{3E137ABC-2BD7-E01B-521D-52AA1ACD6732}"/>
              </a:ext>
            </a:extLst>
          </p:cNvPr>
          <p:cNvSpPr/>
          <p:nvPr/>
        </p:nvSpPr>
        <p:spPr>
          <a:xfrm>
            <a:off x="821165" y="2939751"/>
            <a:ext cx="2926419" cy="1682352"/>
          </a:xfrm>
          <a:prstGeom prst="roundRect">
            <a:avLst/>
          </a:prstGeom>
          <a:solidFill>
            <a:srgbClr val="009ED1"/>
          </a:solidFill>
          <a:ln>
            <a:solidFill>
              <a:schemeClr val="tx2">
                <a:lumMod val="40000"/>
                <a:lumOff val="60000"/>
              </a:schemeClr>
            </a:solidFill>
          </a:ln>
        </p:spPr>
        <p:style>
          <a:lnRef idx="3">
            <a:schemeClr val="lt1"/>
          </a:lnRef>
          <a:fillRef idx="1">
            <a:schemeClr val="accent6"/>
          </a:fillRef>
          <a:effectRef idx="1">
            <a:schemeClr val="accent6"/>
          </a:effectRef>
          <a:fontRef idx="minor">
            <a:schemeClr val="lt1"/>
          </a:fontRef>
        </p:style>
        <p:txBody>
          <a:bodyPr lIns="0" tIns="0" rIns="0" bIns="0" rtlCol="0" anchor="ct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609585"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121917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828754"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2438339"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3047924"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3657509"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4267093"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4876678"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a:lstStyle>
          <a:p>
            <a:pPr algn="ctr" defTabSz="914377" eaLnBrk="1" fontAlgn="auto" hangingPunct="1">
              <a:spcBef>
                <a:spcPts val="0"/>
              </a:spcBef>
              <a:spcAft>
                <a:spcPts val="0"/>
              </a:spcAft>
              <a:defRPr/>
            </a:pPr>
            <a:r>
              <a:rPr lang="en-US" sz="1600" b="1">
                <a:solidFill>
                  <a:srgbClr val="FFFFFF"/>
                </a:solidFill>
                <a:latin typeface="Proxima Nova Black" panose="020B0604020202020204" charset="0"/>
              </a:rPr>
              <a:t>Prepare and Submit EIS in Coordination with DWR</a:t>
            </a:r>
          </a:p>
        </p:txBody>
      </p:sp>
      <p:sp>
        <p:nvSpPr>
          <p:cNvPr id="11" name="Arrow: Down 10">
            <a:extLst>
              <a:ext uri="{FF2B5EF4-FFF2-40B4-BE49-F238E27FC236}">
                <a16:creationId xmlns:a16="http://schemas.microsoft.com/office/drawing/2014/main" id="{EEF7F7B6-862C-C4C3-A853-342A0B2AD5F8}"/>
              </a:ext>
            </a:extLst>
          </p:cNvPr>
          <p:cNvSpPr/>
          <p:nvPr/>
        </p:nvSpPr>
        <p:spPr>
          <a:xfrm rot="5400000">
            <a:off x="9837064" y="1838813"/>
            <a:ext cx="299259" cy="719743"/>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609585"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121917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828754"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2438339"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3047924"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3657509"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4267093"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4876678"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a:lstStyle>
          <a:p>
            <a:pPr algn="ctr" defTabSz="914377" eaLnBrk="1" fontAlgn="auto" hangingPunct="1">
              <a:spcBef>
                <a:spcPts val="0"/>
              </a:spcBef>
              <a:spcAft>
                <a:spcPts val="0"/>
              </a:spcAft>
              <a:defRPr/>
            </a:pPr>
            <a:endParaRPr lang="en-US" sz="1800">
              <a:solidFill>
                <a:srgbClr val="FFFFFF"/>
              </a:solidFill>
              <a:latin typeface="Calibri" panose="020F0502020204030204"/>
            </a:endParaRPr>
          </a:p>
        </p:txBody>
      </p:sp>
      <p:sp>
        <p:nvSpPr>
          <p:cNvPr id="12" name="TextBox 11">
            <a:extLst>
              <a:ext uri="{FF2B5EF4-FFF2-40B4-BE49-F238E27FC236}">
                <a16:creationId xmlns:a16="http://schemas.microsoft.com/office/drawing/2014/main" id="{5401B25D-69BD-AD33-1819-3D32E6D603E9}"/>
              </a:ext>
            </a:extLst>
          </p:cNvPr>
          <p:cNvSpPr txBox="1"/>
          <p:nvPr/>
        </p:nvSpPr>
        <p:spPr>
          <a:xfrm>
            <a:off x="10390818" y="2014018"/>
            <a:ext cx="805605" cy="369332"/>
          </a:xfrm>
          <a:prstGeom prst="rect">
            <a:avLst/>
          </a:prstGeom>
          <a:noFill/>
        </p:spPr>
        <p:txBody>
          <a:bodyPr wrap="square" rtlCol="0">
            <a:spAutoFit/>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609585"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121917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828754"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2438339"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3047924"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3657509"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4267093"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4876678"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a:lstStyle>
          <a:p>
            <a:pPr defTabSz="914377" eaLnBrk="1" fontAlgn="auto" hangingPunct="1">
              <a:spcBef>
                <a:spcPts val="0"/>
              </a:spcBef>
              <a:spcAft>
                <a:spcPts val="0"/>
              </a:spcAft>
              <a:defRPr/>
            </a:pPr>
            <a:r>
              <a:rPr lang="en-US" sz="1800" b="1">
                <a:solidFill>
                  <a:srgbClr val="2D8FC2"/>
                </a:solidFill>
                <a:latin typeface="Calibri" panose="020F0502020204030204"/>
                <a:ea typeface="+mn-ea"/>
              </a:rPr>
              <a:t>Today</a:t>
            </a:r>
          </a:p>
        </p:txBody>
      </p:sp>
      <p:sp>
        <p:nvSpPr>
          <p:cNvPr id="4" name="Rectangle: Rounded Corners 3">
            <a:extLst>
              <a:ext uri="{FF2B5EF4-FFF2-40B4-BE49-F238E27FC236}">
                <a16:creationId xmlns:a16="http://schemas.microsoft.com/office/drawing/2014/main" id="{F999AF31-6590-47E7-6D90-3765028A5E74}"/>
              </a:ext>
            </a:extLst>
          </p:cNvPr>
          <p:cNvSpPr/>
          <p:nvPr/>
        </p:nvSpPr>
        <p:spPr>
          <a:xfrm>
            <a:off x="855235" y="1573873"/>
            <a:ext cx="2858276" cy="876747"/>
          </a:xfrm>
          <a:prstGeom prst="roundRect">
            <a:avLst/>
          </a:prstGeom>
          <a:solidFill>
            <a:srgbClr val="009ED1"/>
          </a:solidFill>
          <a:ln>
            <a:solidFill>
              <a:schemeClr val="tx2">
                <a:lumMod val="40000"/>
                <a:lumOff val="60000"/>
              </a:schemeClr>
            </a:solidFill>
          </a:ln>
        </p:spPr>
        <p:style>
          <a:lnRef idx="3">
            <a:schemeClr val="lt1"/>
          </a:lnRef>
          <a:fillRef idx="1">
            <a:schemeClr val="accent6"/>
          </a:fillRef>
          <a:effectRef idx="1">
            <a:schemeClr val="accent6"/>
          </a:effectRef>
          <a:fontRef idx="minor">
            <a:schemeClr val="lt1"/>
          </a:fontRef>
        </p:style>
        <p:txBody>
          <a:bodyPr lIns="0" tIns="0" rIns="0" bIns="0" rtlCol="0" anchor="ct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609585"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121917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828754"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2438339"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3047924"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3657509"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4267093"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4876678"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a:lstStyle>
          <a:p>
            <a:pPr algn="ctr" defTabSz="914377" eaLnBrk="1" fontAlgn="auto" hangingPunct="1">
              <a:spcBef>
                <a:spcPts val="0"/>
              </a:spcBef>
              <a:spcAft>
                <a:spcPts val="0"/>
              </a:spcAft>
              <a:defRPr/>
            </a:pPr>
            <a:r>
              <a:rPr lang="en-US" sz="1600" b="1">
                <a:solidFill>
                  <a:srgbClr val="FFFFFF"/>
                </a:solidFill>
                <a:latin typeface="Proxima Nova Black" panose="020B0604020202020204" charset="0"/>
              </a:rPr>
              <a:t>Preliminary Activities</a:t>
            </a:r>
          </a:p>
        </p:txBody>
      </p:sp>
      <p:cxnSp>
        <p:nvCxnSpPr>
          <p:cNvPr id="15" name="Straight Connector 14">
            <a:extLst>
              <a:ext uri="{FF2B5EF4-FFF2-40B4-BE49-F238E27FC236}">
                <a16:creationId xmlns:a16="http://schemas.microsoft.com/office/drawing/2014/main" id="{178D8C86-8B76-080E-7E79-B2112F4103C6}"/>
              </a:ext>
            </a:extLst>
          </p:cNvPr>
          <p:cNvCxnSpPr/>
          <p:nvPr/>
        </p:nvCxnSpPr>
        <p:spPr>
          <a:xfrm flipH="1">
            <a:off x="3205425" y="2682911"/>
            <a:ext cx="784776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5B707DC-BAD7-E6A1-AF0A-48C68A88F4F8}"/>
              </a:ext>
            </a:extLst>
          </p:cNvPr>
          <p:cNvCxnSpPr/>
          <p:nvPr/>
        </p:nvCxnSpPr>
        <p:spPr>
          <a:xfrm flipH="1">
            <a:off x="3205425" y="4995703"/>
            <a:ext cx="7847763" cy="0"/>
          </a:xfrm>
          <a:prstGeom prst="line">
            <a:avLst/>
          </a:prstGeom>
        </p:spPr>
        <p:style>
          <a:lnRef idx="1">
            <a:schemeClr val="accent1"/>
          </a:lnRef>
          <a:fillRef idx="0">
            <a:schemeClr val="accent1"/>
          </a:fillRef>
          <a:effectRef idx="0">
            <a:schemeClr val="accent1"/>
          </a:effectRef>
          <a:fontRef idx="minor">
            <a:schemeClr val="tx1"/>
          </a:fontRef>
        </p:style>
      </p:cxnSp>
      <p:sp>
        <p:nvSpPr>
          <p:cNvPr id="17" name="Subtitle 2">
            <a:extLst>
              <a:ext uri="{FF2B5EF4-FFF2-40B4-BE49-F238E27FC236}">
                <a16:creationId xmlns:a16="http://schemas.microsoft.com/office/drawing/2014/main" id="{68F3A979-9BB6-C0E6-0CF4-873D03060FB8}"/>
              </a:ext>
            </a:extLst>
          </p:cNvPr>
          <p:cNvSpPr txBox="1">
            <a:spLocks/>
          </p:cNvSpPr>
          <p:nvPr/>
        </p:nvSpPr>
        <p:spPr>
          <a:xfrm>
            <a:off x="3780890" y="6558741"/>
            <a:ext cx="8411111" cy="299259"/>
          </a:xfrm>
          <a:prstGeom prst="rect">
            <a:avLst/>
          </a:prstGeom>
        </p:spPr>
        <p:txBody>
          <a:bodyPr vert="horz" lIns="91440" tIns="45720" rIns="91440" bIns="45720" rtlCol="0">
            <a:normAutofit/>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609585"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121917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828754"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2438339"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3047924"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3657509"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4267093"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4876678"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a:lstStyle>
          <a:p>
            <a:pPr defTabSz="914377" fontAlgn="auto">
              <a:spcBef>
                <a:spcPts val="1000"/>
              </a:spcBef>
              <a:spcAft>
                <a:spcPts val="0"/>
              </a:spcAft>
              <a:buClr>
                <a:srgbClr val="005596"/>
              </a:buClr>
              <a:defRPr/>
            </a:pPr>
            <a:r>
              <a:rPr lang="en-US" sz="1200" b="0" spc="100">
                <a:solidFill>
                  <a:srgbClr val="FFFFFF">
                    <a:lumMod val="50000"/>
                  </a:srgbClr>
                </a:solidFill>
                <a:latin typeface="Proxima Nova Black" panose="020B0604020202020204" charset="0"/>
              </a:rPr>
              <a:t>Submit questions &amp; comments to: </a:t>
            </a:r>
            <a:r>
              <a:rPr lang="en-US" sz="1200" b="0" cap="none" spc="100">
                <a:solidFill>
                  <a:srgbClr val="FFFFFF">
                    <a:lumMod val="50000"/>
                  </a:srgbClr>
                </a:solidFill>
                <a:latin typeface="Proxima Nova Black" panose="020B0604020202020204" charset="0"/>
              </a:rPr>
              <a:t>IBTProject@charlottenc.gov</a:t>
            </a:r>
          </a:p>
        </p:txBody>
      </p:sp>
    </p:spTree>
    <p:extLst>
      <p:ext uri="{BB962C8B-B14F-4D97-AF65-F5344CB8AC3E}">
        <p14:creationId xmlns:p14="http://schemas.microsoft.com/office/powerpoint/2010/main" val="36107858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C1A1C3-E302-C8CA-74D9-748F5EF0F2D0}"/>
              </a:ext>
            </a:extLst>
          </p:cNvPr>
          <p:cNvSpPr>
            <a:spLocks noGrp="1"/>
          </p:cNvSpPr>
          <p:nvPr>
            <p:ph type="ctrTitle"/>
          </p:nvPr>
        </p:nvSpPr>
        <p:spPr>
          <a:xfrm>
            <a:off x="890339" y="1345159"/>
            <a:ext cx="3734015" cy="2629963"/>
          </a:xfrm>
        </p:spPr>
        <p:txBody>
          <a:bodyPr anchor="b">
            <a:normAutofit/>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609585"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121917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828754"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2438339"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3047924"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3657509"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4267093"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4876678"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a:lstStyle>
          <a:p>
            <a:pPr algn="l"/>
            <a:r>
              <a:rPr lang="en-US" sz="5400" b="1" dirty="0"/>
              <a:t>Mission Statement</a:t>
            </a:r>
            <a:br>
              <a:rPr lang="en-US" sz="5400" b="1" dirty="0"/>
            </a:br>
            <a:endParaRPr lang="en-US" sz="5400" dirty="0"/>
          </a:p>
        </p:txBody>
      </p:sp>
      <p:sp>
        <p:nvSpPr>
          <p:cNvPr id="3" name="Subtitle 2">
            <a:extLst>
              <a:ext uri="{FF2B5EF4-FFF2-40B4-BE49-F238E27FC236}">
                <a16:creationId xmlns:a16="http://schemas.microsoft.com/office/drawing/2014/main" id="{0F8E2A4C-2800-3CCE-F3B2-774E788BED9F}"/>
              </a:ext>
            </a:extLst>
          </p:cNvPr>
          <p:cNvSpPr>
            <a:spLocks noGrp="1"/>
          </p:cNvSpPr>
          <p:nvPr>
            <p:ph type="subTitle" idx="1"/>
          </p:nvPr>
        </p:nvSpPr>
        <p:spPr>
          <a:xfrm>
            <a:off x="890339" y="4636008"/>
            <a:ext cx="3734015" cy="1572768"/>
          </a:xfrm>
        </p:spPr>
        <p:txBody>
          <a:bodyPr>
            <a:normAutofit fontScale="62500" lnSpcReduction="20000"/>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609585"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121917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828754"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2438339"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3047924"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3657509"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4267093"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4876678"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a:lstStyle>
          <a:p>
            <a:pPr algn="l"/>
            <a:r>
              <a:rPr lang="en-US" sz="2000" b="1"/>
              <a:t>We seek to educate and bring awareness to the public, local businesses and education centers of our region about stormwater issues and their impact on water quality and our environment. We further aim to unite local stormwater programs by sharing information and ideas in order to discuss and address similar stormwater issues on a regional level.</a:t>
            </a:r>
          </a:p>
          <a:p>
            <a:pPr algn="l"/>
            <a:endParaRPr lang="en-US" sz="1300"/>
          </a:p>
        </p:txBody>
      </p:sp>
      <p:pic>
        <p:nvPicPr>
          <p:cNvPr id="6" name="Picture 5">
            <a:extLst>
              <a:ext uri="{FF2B5EF4-FFF2-40B4-BE49-F238E27FC236}">
                <a16:creationId xmlns:a16="http://schemas.microsoft.com/office/drawing/2014/main" id="{71D0D0A8-998A-0798-0A8F-F7E99AB83516}"/>
              </a:ext>
            </a:extLst>
          </p:cNvPr>
          <p:cNvPicPr>
            <a:picLocks noChangeAspect="1"/>
          </p:cNvPicPr>
          <p:nvPr/>
        </p:nvPicPr>
        <p:blipFill>
          <a:blip r:embed="rId3"/>
          <a:srcRect l="26261" r="17318"/>
          <a:stretch/>
        </p:blipFill>
        <p:spPr>
          <a:xfrm>
            <a:off x="5311703" y="10"/>
            <a:ext cx="6878775" cy="6857991"/>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521449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par>
                                <p:cTn id="8" presetID="10" presetClass="entr" presetSubtype="0" fill="hold" grpId="0" nodeType="withEffect">
                                  <p:stCondLst>
                                    <p:cond delay="1500"/>
                                  </p:stCondLst>
                                  <p:iterate>
                                    <p:tmPct val="10000"/>
                                  </p:iterate>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7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extLst>
    <p:ext uri="{6950BFC3-D8DA-4A85-94F7-54DA5524770B}">
      <p188:commentRel xmlns:p188="http://schemas.microsoft.com/office/powerpoint/2018/8/main" r:id="rId2"/>
    </p:ext>
  </p:extLs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B5E250-8A05-4F13-A5DE-711FF949D848}"/>
              </a:ext>
            </a:extLst>
          </p:cNvPr>
          <p:cNvSpPr>
            <a:spLocks noGrp="1"/>
          </p:cNvSpPr>
          <p:nvPr>
            <p:ph type="title"/>
          </p:nvPr>
        </p:nvSpPr>
        <p:spPr>
          <a:xfrm>
            <a:off x="289917" y="765"/>
            <a:ext cx="11772995" cy="1325563"/>
          </a:xfrm>
        </p:spPr>
        <p:txBody>
          <a:bodyPr>
            <a:noAutofit/>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609585"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121917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828754"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2438339"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3047924"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3657509"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4267093"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4876678"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a:lstStyle>
          <a:p>
            <a:r>
              <a:rPr lang="en-US"/>
              <a:t>IBT Modification Preliminary Schedule*</a:t>
            </a:r>
          </a:p>
        </p:txBody>
      </p:sp>
      <p:cxnSp>
        <p:nvCxnSpPr>
          <p:cNvPr id="6" name="Straight Connector 5">
            <a:extLst>
              <a:ext uri="{FF2B5EF4-FFF2-40B4-BE49-F238E27FC236}">
                <a16:creationId xmlns:a16="http://schemas.microsoft.com/office/drawing/2014/main" id="{B5E18EA1-CEBA-4376-AD6B-73EA735B4A4E}"/>
              </a:ext>
            </a:extLst>
          </p:cNvPr>
          <p:cNvCxnSpPr>
            <a:cxnSpLocks/>
          </p:cNvCxnSpPr>
          <p:nvPr/>
        </p:nvCxnSpPr>
        <p:spPr>
          <a:xfrm>
            <a:off x="281355" y="3314761"/>
            <a:ext cx="11772995" cy="19737"/>
          </a:xfrm>
          <a:prstGeom prst="line">
            <a:avLst/>
          </a:prstGeom>
          <a:ln w="127000">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10" name="Oval 9">
            <a:extLst>
              <a:ext uri="{FF2B5EF4-FFF2-40B4-BE49-F238E27FC236}">
                <a16:creationId xmlns:a16="http://schemas.microsoft.com/office/drawing/2014/main" id="{C6B347DA-50A1-4867-8CB7-5ED800D45018}"/>
              </a:ext>
            </a:extLst>
          </p:cNvPr>
          <p:cNvSpPr/>
          <p:nvPr/>
        </p:nvSpPr>
        <p:spPr>
          <a:xfrm>
            <a:off x="11108187" y="3213703"/>
            <a:ext cx="228600" cy="228600"/>
          </a:xfrm>
          <a:prstGeom prst="ellipse">
            <a:avLst/>
          </a:prstGeom>
          <a:solidFill>
            <a:schemeClr val="bg1"/>
          </a:solidFill>
          <a:ln w="41275">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609585"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121917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828754"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2438339"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3047924"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3657509"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4267093"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4876678"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a:lstStyle>
          <a:p>
            <a:pPr algn="ctr" defTabSz="914377" eaLnBrk="1" fontAlgn="auto" hangingPunct="1">
              <a:spcBef>
                <a:spcPts val="0"/>
              </a:spcBef>
              <a:spcAft>
                <a:spcPts val="0"/>
              </a:spcAft>
              <a:defRPr/>
            </a:pPr>
            <a:endParaRPr lang="en-US" sz="1800">
              <a:solidFill>
                <a:srgbClr val="FFFFFF"/>
              </a:solidFill>
              <a:latin typeface="Calibri" panose="020F0502020204030204"/>
            </a:endParaRPr>
          </a:p>
        </p:txBody>
      </p:sp>
      <p:sp>
        <p:nvSpPr>
          <p:cNvPr id="11" name="Oval 10">
            <a:extLst>
              <a:ext uri="{FF2B5EF4-FFF2-40B4-BE49-F238E27FC236}">
                <a16:creationId xmlns:a16="http://schemas.microsoft.com/office/drawing/2014/main" id="{49032DDA-6DFA-4FDF-A89C-C9D280766834}"/>
              </a:ext>
            </a:extLst>
          </p:cNvPr>
          <p:cNvSpPr/>
          <p:nvPr/>
        </p:nvSpPr>
        <p:spPr>
          <a:xfrm>
            <a:off x="9698296" y="3200459"/>
            <a:ext cx="228600" cy="228600"/>
          </a:xfrm>
          <a:prstGeom prst="ellipse">
            <a:avLst/>
          </a:prstGeom>
          <a:solidFill>
            <a:schemeClr val="bg1"/>
          </a:solidFill>
          <a:ln w="41275">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609585"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121917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828754"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2438339"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3047924"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3657509"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4267093"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4876678"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a:lstStyle>
          <a:p>
            <a:pPr algn="ctr" defTabSz="914377" eaLnBrk="1" fontAlgn="auto" hangingPunct="1">
              <a:spcBef>
                <a:spcPts val="0"/>
              </a:spcBef>
              <a:spcAft>
                <a:spcPts val="0"/>
              </a:spcAft>
              <a:defRPr/>
            </a:pPr>
            <a:endParaRPr lang="en-US" sz="1800">
              <a:solidFill>
                <a:srgbClr val="FFFFFF"/>
              </a:solidFill>
              <a:latin typeface="Calibri" panose="020F0502020204030204"/>
            </a:endParaRPr>
          </a:p>
        </p:txBody>
      </p:sp>
      <p:sp>
        <p:nvSpPr>
          <p:cNvPr id="12" name="Oval 11">
            <a:extLst>
              <a:ext uri="{FF2B5EF4-FFF2-40B4-BE49-F238E27FC236}">
                <a16:creationId xmlns:a16="http://schemas.microsoft.com/office/drawing/2014/main" id="{A4EAF296-D760-446D-9E32-16D515C3FF31}"/>
              </a:ext>
            </a:extLst>
          </p:cNvPr>
          <p:cNvSpPr/>
          <p:nvPr/>
        </p:nvSpPr>
        <p:spPr>
          <a:xfrm>
            <a:off x="5814225" y="3232687"/>
            <a:ext cx="228600" cy="228600"/>
          </a:xfrm>
          <a:prstGeom prst="ellipse">
            <a:avLst/>
          </a:prstGeom>
          <a:solidFill>
            <a:schemeClr val="bg1"/>
          </a:solidFill>
          <a:ln w="41275">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609585"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121917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828754"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2438339"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3047924"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3657509"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4267093"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4876678"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a:lstStyle>
          <a:p>
            <a:pPr algn="ctr" defTabSz="914377" eaLnBrk="1" fontAlgn="auto" hangingPunct="1">
              <a:spcBef>
                <a:spcPts val="0"/>
              </a:spcBef>
              <a:spcAft>
                <a:spcPts val="0"/>
              </a:spcAft>
              <a:defRPr/>
            </a:pPr>
            <a:endParaRPr lang="en-US" sz="1800">
              <a:solidFill>
                <a:srgbClr val="FFFFFF"/>
              </a:solidFill>
              <a:latin typeface="Calibri" panose="020F0502020204030204"/>
            </a:endParaRPr>
          </a:p>
        </p:txBody>
      </p:sp>
      <p:sp>
        <p:nvSpPr>
          <p:cNvPr id="15" name="TextBox 14">
            <a:extLst>
              <a:ext uri="{FF2B5EF4-FFF2-40B4-BE49-F238E27FC236}">
                <a16:creationId xmlns:a16="http://schemas.microsoft.com/office/drawing/2014/main" id="{141F7447-4528-48C7-96B8-B6D7504031AB}"/>
              </a:ext>
            </a:extLst>
          </p:cNvPr>
          <p:cNvSpPr txBox="1"/>
          <p:nvPr/>
        </p:nvSpPr>
        <p:spPr>
          <a:xfrm>
            <a:off x="5318443" y="1183543"/>
            <a:ext cx="1180968" cy="523220"/>
          </a:xfrm>
          <a:prstGeom prst="rect">
            <a:avLst/>
          </a:prstGeom>
          <a:noFill/>
        </p:spPr>
        <p:txBody>
          <a:bodyPr wrap="square" rtlCol="0">
            <a:spAutoFit/>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609585"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121917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828754"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2438339"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3047924"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3657509"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4267093"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4876678"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a:lstStyle>
          <a:p>
            <a:pPr defTabSz="914377" eaLnBrk="1" fontAlgn="auto" hangingPunct="1">
              <a:spcBef>
                <a:spcPts val="0"/>
              </a:spcBef>
              <a:spcAft>
                <a:spcPts val="0"/>
              </a:spcAft>
              <a:defRPr/>
            </a:pPr>
            <a:r>
              <a:rPr lang="en-US" sz="1400">
                <a:solidFill>
                  <a:srgbClr val="000000">
                    <a:lumMod val="75000"/>
                    <a:lumOff val="25000"/>
                  </a:srgbClr>
                </a:solidFill>
                <a:latin typeface="Calibri Light" panose="020F0302020204030204"/>
                <a:ea typeface="+mn-ea"/>
              </a:rPr>
              <a:t>Mid- 2026 (Estimated)</a:t>
            </a:r>
          </a:p>
        </p:txBody>
      </p:sp>
      <p:sp>
        <p:nvSpPr>
          <p:cNvPr id="24" name="Oval 23">
            <a:extLst>
              <a:ext uri="{FF2B5EF4-FFF2-40B4-BE49-F238E27FC236}">
                <a16:creationId xmlns:a16="http://schemas.microsoft.com/office/drawing/2014/main" id="{19749099-6064-4F3B-8F29-FD54F078B740}"/>
              </a:ext>
            </a:extLst>
          </p:cNvPr>
          <p:cNvSpPr/>
          <p:nvPr/>
        </p:nvSpPr>
        <p:spPr>
          <a:xfrm>
            <a:off x="766648" y="3232687"/>
            <a:ext cx="228600" cy="228600"/>
          </a:xfrm>
          <a:prstGeom prst="ellipse">
            <a:avLst/>
          </a:prstGeom>
          <a:solidFill>
            <a:schemeClr val="bg1"/>
          </a:solidFill>
          <a:ln w="41275">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609585"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121917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828754"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2438339"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3047924"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3657509"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4267093"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4876678"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a:lstStyle>
          <a:p>
            <a:pPr algn="ctr" defTabSz="914377" eaLnBrk="1" fontAlgn="auto" hangingPunct="1">
              <a:spcBef>
                <a:spcPts val="0"/>
              </a:spcBef>
              <a:spcAft>
                <a:spcPts val="0"/>
              </a:spcAft>
              <a:defRPr/>
            </a:pPr>
            <a:endParaRPr lang="en-US" sz="1800">
              <a:solidFill>
                <a:srgbClr val="FFFFFF"/>
              </a:solidFill>
              <a:latin typeface="Calibri" panose="020F0502020204030204"/>
            </a:endParaRPr>
          </a:p>
        </p:txBody>
      </p:sp>
      <p:sp>
        <p:nvSpPr>
          <p:cNvPr id="26" name="TextBox 25">
            <a:extLst>
              <a:ext uri="{FF2B5EF4-FFF2-40B4-BE49-F238E27FC236}">
                <a16:creationId xmlns:a16="http://schemas.microsoft.com/office/drawing/2014/main" id="{21CC668E-676D-427E-AB56-AFDF2A947533}"/>
              </a:ext>
            </a:extLst>
          </p:cNvPr>
          <p:cNvSpPr txBox="1"/>
          <p:nvPr/>
        </p:nvSpPr>
        <p:spPr>
          <a:xfrm>
            <a:off x="197555" y="1183543"/>
            <a:ext cx="1366788" cy="307777"/>
          </a:xfrm>
          <a:prstGeom prst="rect">
            <a:avLst/>
          </a:prstGeom>
          <a:noFill/>
        </p:spPr>
        <p:txBody>
          <a:bodyPr wrap="square" rtlCol="0">
            <a:spAutoFit/>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609585"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121917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828754"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2438339"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3047924"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3657509"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4267093"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4876678"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a:lstStyle>
          <a:p>
            <a:pPr algn="ctr" defTabSz="914377" eaLnBrk="1" fontAlgn="auto" hangingPunct="1">
              <a:spcBef>
                <a:spcPts val="0"/>
              </a:spcBef>
              <a:spcAft>
                <a:spcPts val="0"/>
              </a:spcAft>
              <a:defRPr/>
            </a:pPr>
            <a:r>
              <a:rPr lang="en-US" sz="1400" b="1">
                <a:solidFill>
                  <a:srgbClr val="000000">
                    <a:lumMod val="75000"/>
                    <a:lumOff val="25000"/>
                  </a:srgbClr>
                </a:solidFill>
                <a:latin typeface="Calibri Light" panose="020F0302020204030204"/>
                <a:ea typeface="+mn-ea"/>
              </a:rPr>
              <a:t>Spring 2024</a:t>
            </a:r>
          </a:p>
        </p:txBody>
      </p:sp>
      <p:sp>
        <p:nvSpPr>
          <p:cNvPr id="27" name="TextBox 26">
            <a:extLst>
              <a:ext uri="{FF2B5EF4-FFF2-40B4-BE49-F238E27FC236}">
                <a16:creationId xmlns:a16="http://schemas.microsoft.com/office/drawing/2014/main" id="{C851D99B-781A-4DF6-90C2-3E57FC85B4D2}"/>
              </a:ext>
            </a:extLst>
          </p:cNvPr>
          <p:cNvSpPr txBox="1"/>
          <p:nvPr/>
        </p:nvSpPr>
        <p:spPr>
          <a:xfrm>
            <a:off x="100480" y="1816847"/>
            <a:ext cx="1560936" cy="738664"/>
          </a:xfrm>
          <a:prstGeom prst="rect">
            <a:avLst/>
          </a:prstGeom>
          <a:noFill/>
        </p:spPr>
        <p:txBody>
          <a:bodyPr wrap="square" lIns="91440" tIns="0" rIns="91440" bIns="0" rtlCol="0">
            <a:spAutoFit/>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609585"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121917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828754"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2438339"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3047924"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3657509"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4267093"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4876678"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a:lstStyle>
          <a:p>
            <a:pPr algn="ctr" defTabSz="914377" eaLnBrk="1" fontAlgn="auto" hangingPunct="1">
              <a:spcBef>
                <a:spcPts val="0"/>
              </a:spcBef>
              <a:spcAft>
                <a:spcPts val="0"/>
              </a:spcAft>
              <a:defRPr/>
            </a:pPr>
            <a:r>
              <a:rPr lang="en-US" sz="1600" b="1">
                <a:solidFill>
                  <a:srgbClr val="005596"/>
                </a:solidFill>
                <a:latin typeface="Calibri Light" panose="020F0302020204030204"/>
                <a:ea typeface="+mn-ea"/>
              </a:rPr>
              <a:t>IBT Notice of Intent &amp; Public Meetings</a:t>
            </a:r>
            <a:endParaRPr lang="en-US" sz="2000" b="1" strike="sngStrike">
              <a:solidFill>
                <a:srgbClr val="005596"/>
              </a:solidFill>
              <a:latin typeface="Calibri" panose="020F0502020204030204"/>
              <a:ea typeface="+mn-ea"/>
            </a:endParaRPr>
          </a:p>
        </p:txBody>
      </p:sp>
      <p:cxnSp>
        <p:nvCxnSpPr>
          <p:cNvPr id="28" name="Straight Connector 27">
            <a:extLst>
              <a:ext uri="{FF2B5EF4-FFF2-40B4-BE49-F238E27FC236}">
                <a16:creationId xmlns:a16="http://schemas.microsoft.com/office/drawing/2014/main" id="{358E5F88-1E85-42FC-BC3C-CFD66EC91B21}"/>
              </a:ext>
            </a:extLst>
          </p:cNvPr>
          <p:cNvCxnSpPr>
            <a:cxnSpLocks/>
          </p:cNvCxnSpPr>
          <p:nvPr/>
        </p:nvCxnSpPr>
        <p:spPr>
          <a:xfrm flipV="1">
            <a:off x="880948" y="2654037"/>
            <a:ext cx="0" cy="466425"/>
          </a:xfrm>
          <a:prstGeom prst="line">
            <a:avLst/>
          </a:prstGeom>
          <a:ln w="12700">
            <a:solidFill>
              <a:schemeClr val="accent6"/>
            </a:solidFill>
          </a:ln>
          <a:effectLst/>
        </p:spPr>
        <p:style>
          <a:lnRef idx="2">
            <a:schemeClr val="accent1"/>
          </a:lnRef>
          <a:fillRef idx="0">
            <a:schemeClr val="accent1"/>
          </a:fillRef>
          <a:effectRef idx="1">
            <a:schemeClr val="accent1"/>
          </a:effectRef>
          <a:fontRef idx="minor">
            <a:schemeClr val="tx1"/>
          </a:fontRef>
        </p:style>
      </p:cxnSp>
      <p:sp>
        <p:nvSpPr>
          <p:cNvPr id="31" name="TextBox 30">
            <a:extLst>
              <a:ext uri="{FF2B5EF4-FFF2-40B4-BE49-F238E27FC236}">
                <a16:creationId xmlns:a16="http://schemas.microsoft.com/office/drawing/2014/main" id="{7AB60441-4D4E-455A-AD5B-4E433EC435B1}"/>
              </a:ext>
            </a:extLst>
          </p:cNvPr>
          <p:cNvSpPr txBox="1"/>
          <p:nvPr/>
        </p:nvSpPr>
        <p:spPr>
          <a:xfrm>
            <a:off x="5282556" y="1816847"/>
            <a:ext cx="1313987" cy="492443"/>
          </a:xfrm>
          <a:prstGeom prst="rect">
            <a:avLst/>
          </a:prstGeom>
          <a:noFill/>
        </p:spPr>
        <p:txBody>
          <a:bodyPr wrap="square" lIns="91440" tIns="0" rIns="91440" bIns="0" rtlCol="0" anchor="t">
            <a:spAutoFit/>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609585"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121917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828754"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2438339"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3047924"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3657509"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4267093"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4876678"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a:lstStyle>
          <a:p>
            <a:pPr algn="ctr" defTabSz="914377" eaLnBrk="1" fontAlgn="auto" hangingPunct="1">
              <a:spcBef>
                <a:spcPts val="0"/>
              </a:spcBef>
              <a:spcAft>
                <a:spcPts val="0"/>
              </a:spcAft>
              <a:defRPr/>
            </a:pPr>
            <a:r>
              <a:rPr lang="en-US" sz="1600" b="1">
                <a:solidFill>
                  <a:srgbClr val="005596"/>
                </a:solidFill>
                <a:latin typeface="Calibri Light" panose="020F0302020204030204"/>
                <a:ea typeface="+mn-ea"/>
              </a:rPr>
              <a:t>Draft EIS to EMC</a:t>
            </a:r>
            <a:endParaRPr lang="en-US" sz="2000" b="1">
              <a:solidFill>
                <a:srgbClr val="005596"/>
              </a:solidFill>
              <a:latin typeface="Calibri" panose="020F0502020204030204"/>
              <a:ea typeface="+mn-ea"/>
            </a:endParaRPr>
          </a:p>
        </p:txBody>
      </p:sp>
      <p:cxnSp>
        <p:nvCxnSpPr>
          <p:cNvPr id="32" name="Straight Connector 31">
            <a:extLst>
              <a:ext uri="{FF2B5EF4-FFF2-40B4-BE49-F238E27FC236}">
                <a16:creationId xmlns:a16="http://schemas.microsoft.com/office/drawing/2014/main" id="{B5AD22F5-CA2B-408B-897D-7DEC1AFD6923}"/>
              </a:ext>
            </a:extLst>
          </p:cNvPr>
          <p:cNvCxnSpPr>
            <a:cxnSpLocks/>
          </p:cNvCxnSpPr>
          <p:nvPr/>
        </p:nvCxnSpPr>
        <p:spPr>
          <a:xfrm flipV="1">
            <a:off x="5927747" y="2397761"/>
            <a:ext cx="8063" cy="722700"/>
          </a:xfrm>
          <a:prstGeom prst="line">
            <a:avLst/>
          </a:prstGeom>
          <a:ln w="12700">
            <a:solidFill>
              <a:schemeClr val="accent6"/>
            </a:solidFill>
          </a:ln>
          <a:effectLst/>
        </p:spPr>
        <p:style>
          <a:lnRef idx="2">
            <a:schemeClr val="accent1"/>
          </a:lnRef>
          <a:fillRef idx="0">
            <a:schemeClr val="accent1"/>
          </a:fillRef>
          <a:effectRef idx="1">
            <a:schemeClr val="accent1"/>
          </a:effectRef>
          <a:fontRef idx="minor">
            <a:schemeClr val="tx1"/>
          </a:fontRef>
        </p:style>
      </p:cxnSp>
      <p:sp>
        <p:nvSpPr>
          <p:cNvPr id="33" name="TextBox 32">
            <a:extLst>
              <a:ext uri="{FF2B5EF4-FFF2-40B4-BE49-F238E27FC236}">
                <a16:creationId xmlns:a16="http://schemas.microsoft.com/office/drawing/2014/main" id="{76032F9D-9066-4293-9F61-3F8E29366D48}"/>
              </a:ext>
            </a:extLst>
          </p:cNvPr>
          <p:cNvSpPr txBox="1"/>
          <p:nvPr/>
        </p:nvSpPr>
        <p:spPr>
          <a:xfrm>
            <a:off x="9146430" y="1816847"/>
            <a:ext cx="1332335" cy="984885"/>
          </a:xfrm>
          <a:prstGeom prst="rect">
            <a:avLst/>
          </a:prstGeom>
          <a:noFill/>
        </p:spPr>
        <p:txBody>
          <a:bodyPr wrap="square" lIns="91440" tIns="0" rIns="91440" bIns="0" rtlCol="0">
            <a:spAutoFit/>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609585"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121917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828754"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2438339"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3047924"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3657509"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4267093"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4876678"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a:lstStyle>
          <a:p>
            <a:pPr algn="ctr" defTabSz="914377" eaLnBrk="1" fontAlgn="auto" hangingPunct="1">
              <a:spcBef>
                <a:spcPts val="0"/>
              </a:spcBef>
              <a:spcAft>
                <a:spcPts val="0"/>
              </a:spcAft>
              <a:defRPr/>
            </a:pPr>
            <a:r>
              <a:rPr lang="en-US" sz="1600" b="1">
                <a:solidFill>
                  <a:srgbClr val="005596"/>
                </a:solidFill>
                <a:latin typeface="Calibri Light" panose="020F0302020204030204"/>
                <a:ea typeface="+mn-ea"/>
              </a:rPr>
              <a:t>Submit Draft IBT Modification to EMC</a:t>
            </a:r>
            <a:endParaRPr lang="en-US" sz="2000" b="1">
              <a:solidFill>
                <a:srgbClr val="005596"/>
              </a:solidFill>
              <a:latin typeface="Calibri" panose="020F0502020204030204"/>
              <a:ea typeface="+mn-ea"/>
            </a:endParaRPr>
          </a:p>
        </p:txBody>
      </p:sp>
      <p:cxnSp>
        <p:nvCxnSpPr>
          <p:cNvPr id="34" name="Straight Connector 33">
            <a:extLst>
              <a:ext uri="{FF2B5EF4-FFF2-40B4-BE49-F238E27FC236}">
                <a16:creationId xmlns:a16="http://schemas.microsoft.com/office/drawing/2014/main" id="{C286B454-9DFC-4A51-AAF2-F7B39DF55AAE}"/>
              </a:ext>
            </a:extLst>
          </p:cNvPr>
          <p:cNvCxnSpPr>
            <a:cxnSpLocks/>
            <a:endCxn id="33" idx="2"/>
          </p:cNvCxnSpPr>
          <p:nvPr/>
        </p:nvCxnSpPr>
        <p:spPr>
          <a:xfrm flipV="1">
            <a:off x="9812597" y="2801732"/>
            <a:ext cx="1" cy="318728"/>
          </a:xfrm>
          <a:prstGeom prst="line">
            <a:avLst/>
          </a:prstGeom>
          <a:ln w="12700">
            <a:solidFill>
              <a:schemeClr val="accent6"/>
            </a:solidFill>
          </a:ln>
          <a:effectLst/>
        </p:spPr>
        <p:style>
          <a:lnRef idx="2">
            <a:schemeClr val="accent1"/>
          </a:lnRef>
          <a:fillRef idx="0">
            <a:schemeClr val="accent1"/>
          </a:fillRef>
          <a:effectRef idx="1">
            <a:schemeClr val="accent1"/>
          </a:effectRef>
          <a:fontRef idx="minor">
            <a:schemeClr val="tx1"/>
          </a:fontRef>
        </p:style>
      </p:cxnSp>
      <p:sp>
        <p:nvSpPr>
          <p:cNvPr id="35" name="TextBox 34">
            <a:extLst>
              <a:ext uri="{FF2B5EF4-FFF2-40B4-BE49-F238E27FC236}">
                <a16:creationId xmlns:a16="http://schemas.microsoft.com/office/drawing/2014/main" id="{B5688127-6DE5-497F-9D26-FCEA5DA048EE}"/>
              </a:ext>
            </a:extLst>
          </p:cNvPr>
          <p:cNvSpPr txBox="1"/>
          <p:nvPr/>
        </p:nvSpPr>
        <p:spPr>
          <a:xfrm>
            <a:off x="10368453" y="1816847"/>
            <a:ext cx="1589839" cy="984885"/>
          </a:xfrm>
          <a:prstGeom prst="rect">
            <a:avLst/>
          </a:prstGeom>
          <a:noFill/>
        </p:spPr>
        <p:txBody>
          <a:bodyPr wrap="square" lIns="91440" tIns="0" rIns="91440" bIns="0" rtlCol="0">
            <a:spAutoFit/>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609585"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121917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828754"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2438339"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3047924"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3657509"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4267093"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4876678"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a:lstStyle>
          <a:p>
            <a:pPr algn="ctr" defTabSz="914377" eaLnBrk="1" fontAlgn="auto" hangingPunct="1">
              <a:spcBef>
                <a:spcPts val="0"/>
              </a:spcBef>
              <a:spcAft>
                <a:spcPts val="0"/>
              </a:spcAft>
              <a:defRPr/>
            </a:pPr>
            <a:r>
              <a:rPr lang="en-US" sz="1600" b="1">
                <a:solidFill>
                  <a:srgbClr val="005596"/>
                </a:solidFill>
                <a:latin typeface="Calibri Light" panose="020F0302020204030204"/>
                <a:ea typeface="+mn-ea"/>
              </a:rPr>
              <a:t>Final EMC Determination on IBT Modification</a:t>
            </a:r>
            <a:endParaRPr lang="en-US" sz="2000" b="1">
              <a:solidFill>
                <a:srgbClr val="005596"/>
              </a:solidFill>
              <a:latin typeface="Calibri" panose="020F0502020204030204"/>
              <a:ea typeface="+mn-ea"/>
            </a:endParaRPr>
          </a:p>
        </p:txBody>
      </p:sp>
      <p:cxnSp>
        <p:nvCxnSpPr>
          <p:cNvPr id="36" name="Straight Connector 35">
            <a:extLst>
              <a:ext uri="{FF2B5EF4-FFF2-40B4-BE49-F238E27FC236}">
                <a16:creationId xmlns:a16="http://schemas.microsoft.com/office/drawing/2014/main" id="{FD1874F1-9056-44E2-AEE6-DABE29C37348}"/>
              </a:ext>
            </a:extLst>
          </p:cNvPr>
          <p:cNvCxnSpPr>
            <a:cxnSpLocks/>
          </p:cNvCxnSpPr>
          <p:nvPr/>
        </p:nvCxnSpPr>
        <p:spPr>
          <a:xfrm flipV="1">
            <a:off x="11206063" y="2873830"/>
            <a:ext cx="0" cy="246631"/>
          </a:xfrm>
          <a:prstGeom prst="line">
            <a:avLst/>
          </a:prstGeom>
          <a:ln w="12700">
            <a:solidFill>
              <a:schemeClr val="accent6"/>
            </a:solidFill>
          </a:ln>
          <a:effectLst/>
        </p:spPr>
        <p:style>
          <a:lnRef idx="2">
            <a:schemeClr val="accent1"/>
          </a:lnRef>
          <a:fillRef idx="0">
            <a:schemeClr val="accent1"/>
          </a:fillRef>
          <a:effectRef idx="1">
            <a:schemeClr val="accent1"/>
          </a:effectRef>
          <a:fontRef idx="minor">
            <a:schemeClr val="tx1"/>
          </a:fontRef>
        </p:style>
      </p:cxnSp>
      <p:sp>
        <p:nvSpPr>
          <p:cNvPr id="3" name="TextBox 2">
            <a:extLst>
              <a:ext uri="{FF2B5EF4-FFF2-40B4-BE49-F238E27FC236}">
                <a16:creationId xmlns:a16="http://schemas.microsoft.com/office/drawing/2014/main" id="{7E31E855-597C-4655-90E0-6A4F55D93C48}"/>
              </a:ext>
            </a:extLst>
          </p:cNvPr>
          <p:cNvSpPr txBox="1"/>
          <p:nvPr/>
        </p:nvSpPr>
        <p:spPr>
          <a:xfrm>
            <a:off x="100481" y="4823203"/>
            <a:ext cx="5404940" cy="1679092"/>
          </a:xfrm>
          <a:prstGeom prst="rect">
            <a:avLst/>
          </a:prstGeom>
          <a:noFill/>
        </p:spPr>
        <p:txBody>
          <a:bodyPr wrap="square" rtlCol="0">
            <a:spAutoFit/>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609585"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121917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828754"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2438339"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3047924"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3657509"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4267093"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4876678"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a:lstStyle>
          <a:p>
            <a:pPr defTabSz="914377" eaLnBrk="1" fontAlgn="auto" hangingPunct="1">
              <a:spcBef>
                <a:spcPts val="0"/>
              </a:spcBef>
              <a:spcAft>
                <a:spcPts val="600"/>
              </a:spcAft>
              <a:defRPr/>
            </a:pPr>
            <a:r>
              <a:rPr lang="en-US" sz="1800" b="1">
                <a:solidFill>
                  <a:srgbClr val="000000">
                    <a:lumMod val="75000"/>
                    <a:lumOff val="25000"/>
                  </a:srgbClr>
                </a:solidFill>
                <a:latin typeface="Calibri" panose="020F0502020204030204"/>
                <a:ea typeface="+mn-ea"/>
              </a:rPr>
              <a:t>*Coordination with SC DES Throughout</a:t>
            </a:r>
          </a:p>
          <a:p>
            <a:pPr defTabSz="914377" eaLnBrk="1" fontAlgn="auto" hangingPunct="1">
              <a:spcBef>
                <a:spcPts val="0"/>
              </a:spcBef>
              <a:spcAft>
                <a:spcPts val="600"/>
              </a:spcAft>
              <a:defRPr/>
            </a:pPr>
            <a:r>
              <a:rPr lang="en-US" sz="1600" b="1" u="sng">
                <a:solidFill>
                  <a:srgbClr val="000000">
                    <a:lumMod val="75000"/>
                    <a:lumOff val="25000"/>
                  </a:srgbClr>
                </a:solidFill>
                <a:latin typeface="Calibri" panose="020F0502020204030204"/>
                <a:ea typeface="+mn-ea"/>
              </a:rPr>
              <a:t>Acronyms</a:t>
            </a:r>
            <a:r>
              <a:rPr lang="en-US" sz="1600" b="1">
                <a:solidFill>
                  <a:srgbClr val="000000">
                    <a:lumMod val="75000"/>
                    <a:lumOff val="25000"/>
                  </a:srgbClr>
                </a:solidFill>
                <a:latin typeface="Calibri" panose="020F0502020204030204"/>
                <a:ea typeface="+mn-ea"/>
              </a:rPr>
              <a:t>:</a:t>
            </a:r>
          </a:p>
          <a:p>
            <a:pPr defTabSz="914377" eaLnBrk="1" fontAlgn="auto" hangingPunct="1">
              <a:spcBef>
                <a:spcPts val="0"/>
              </a:spcBef>
              <a:spcAft>
                <a:spcPts val="0"/>
              </a:spcAft>
              <a:defRPr/>
            </a:pPr>
            <a:r>
              <a:rPr lang="en-US" sz="1400">
                <a:solidFill>
                  <a:srgbClr val="000000">
                    <a:lumMod val="75000"/>
                    <a:lumOff val="25000"/>
                  </a:srgbClr>
                </a:solidFill>
                <a:latin typeface="Calibri" panose="020F0502020204030204"/>
                <a:ea typeface="+mn-ea"/>
              </a:rPr>
              <a:t>EIS – Environmental Impact Statement</a:t>
            </a:r>
          </a:p>
          <a:p>
            <a:pPr defTabSz="914377" eaLnBrk="1" fontAlgn="auto" hangingPunct="1">
              <a:spcBef>
                <a:spcPts val="0"/>
              </a:spcBef>
              <a:spcAft>
                <a:spcPts val="0"/>
              </a:spcAft>
              <a:defRPr/>
            </a:pPr>
            <a:r>
              <a:rPr lang="en-US" sz="1400">
                <a:solidFill>
                  <a:srgbClr val="000000">
                    <a:lumMod val="75000"/>
                    <a:lumOff val="25000"/>
                  </a:srgbClr>
                </a:solidFill>
                <a:latin typeface="Calibri" panose="020F0502020204030204"/>
                <a:ea typeface="+mn-ea"/>
              </a:rPr>
              <a:t>IBT – Interbasin Transfer</a:t>
            </a:r>
          </a:p>
          <a:p>
            <a:pPr defTabSz="914377" eaLnBrk="1" fontAlgn="auto" hangingPunct="1">
              <a:spcBef>
                <a:spcPts val="0"/>
              </a:spcBef>
              <a:spcAft>
                <a:spcPts val="0"/>
              </a:spcAft>
              <a:defRPr/>
            </a:pPr>
            <a:r>
              <a:rPr lang="en-US" sz="1400">
                <a:solidFill>
                  <a:srgbClr val="000000">
                    <a:lumMod val="75000"/>
                    <a:lumOff val="25000"/>
                  </a:srgbClr>
                </a:solidFill>
                <a:latin typeface="Calibri" panose="020F0502020204030204"/>
                <a:ea typeface="+mn-ea"/>
              </a:rPr>
              <a:t>NC EMC – NC Environmental Management Commission</a:t>
            </a:r>
          </a:p>
          <a:p>
            <a:pPr defTabSz="914377" eaLnBrk="1" fontAlgn="auto" hangingPunct="1">
              <a:spcBef>
                <a:spcPts val="0"/>
              </a:spcBef>
              <a:spcAft>
                <a:spcPts val="0"/>
              </a:spcAft>
              <a:defRPr/>
            </a:pPr>
            <a:r>
              <a:rPr lang="en-US" sz="1400">
                <a:solidFill>
                  <a:srgbClr val="000000">
                    <a:lumMod val="75000"/>
                    <a:lumOff val="25000"/>
                  </a:srgbClr>
                </a:solidFill>
                <a:latin typeface="Calibri" panose="020F0502020204030204"/>
                <a:ea typeface="+mn-ea"/>
              </a:rPr>
              <a:t>NC DEQ – NC Department of Environmental Quality</a:t>
            </a:r>
          </a:p>
        </p:txBody>
      </p:sp>
      <p:sp>
        <p:nvSpPr>
          <p:cNvPr id="4" name="Oval 3">
            <a:extLst>
              <a:ext uri="{FF2B5EF4-FFF2-40B4-BE49-F238E27FC236}">
                <a16:creationId xmlns:a16="http://schemas.microsoft.com/office/drawing/2014/main" id="{58E132BD-F0C5-441E-BAEC-D7B1EC0C78BD}"/>
              </a:ext>
            </a:extLst>
          </p:cNvPr>
          <p:cNvSpPr/>
          <p:nvPr/>
        </p:nvSpPr>
        <p:spPr>
          <a:xfrm>
            <a:off x="1984844" y="3219471"/>
            <a:ext cx="228600" cy="228600"/>
          </a:xfrm>
          <a:prstGeom prst="ellipse">
            <a:avLst/>
          </a:prstGeom>
          <a:solidFill>
            <a:schemeClr val="bg1"/>
          </a:solidFill>
          <a:ln w="41275">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609585"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121917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828754"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2438339"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3047924"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3657509"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4267093"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4876678"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a:lstStyle>
          <a:p>
            <a:pPr algn="ctr" defTabSz="914377" fontAlgn="auto">
              <a:spcBef>
                <a:spcPts val="0"/>
              </a:spcBef>
              <a:spcAft>
                <a:spcPts val="0"/>
              </a:spcAft>
              <a:defRPr/>
            </a:pPr>
            <a:endParaRPr lang="en-US" sz="1800">
              <a:solidFill>
                <a:srgbClr val="FFFFFF"/>
              </a:solidFill>
              <a:latin typeface="Calibri" panose="020F0502020204030204"/>
            </a:endParaRPr>
          </a:p>
        </p:txBody>
      </p:sp>
      <p:sp>
        <p:nvSpPr>
          <p:cNvPr id="5" name="TextBox 4">
            <a:extLst>
              <a:ext uri="{FF2B5EF4-FFF2-40B4-BE49-F238E27FC236}">
                <a16:creationId xmlns:a16="http://schemas.microsoft.com/office/drawing/2014/main" id="{48A5815E-F0CF-5572-4ACE-4C908011AB04}"/>
              </a:ext>
            </a:extLst>
          </p:cNvPr>
          <p:cNvSpPr txBox="1"/>
          <p:nvPr/>
        </p:nvSpPr>
        <p:spPr>
          <a:xfrm>
            <a:off x="1516729" y="1816847"/>
            <a:ext cx="1243675" cy="738664"/>
          </a:xfrm>
          <a:prstGeom prst="rect">
            <a:avLst/>
          </a:prstGeom>
          <a:noFill/>
        </p:spPr>
        <p:txBody>
          <a:bodyPr wrap="square" lIns="91440" tIns="0" rIns="91440" bIns="0" rtlCol="0" anchor="t">
            <a:spAutoFit/>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609585"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121917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828754"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2438339"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3047924"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3657509"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4267093"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4876678"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a:lstStyle>
          <a:p>
            <a:pPr algn="ctr" defTabSz="914377" fontAlgn="auto">
              <a:spcBef>
                <a:spcPts val="0"/>
              </a:spcBef>
              <a:spcAft>
                <a:spcPts val="0"/>
              </a:spcAft>
              <a:defRPr/>
            </a:pPr>
            <a:r>
              <a:rPr lang="en-US" sz="1600" b="1">
                <a:solidFill>
                  <a:srgbClr val="005596"/>
                </a:solidFill>
                <a:latin typeface="Calibri Light"/>
                <a:cs typeface="Calibri Light"/>
              </a:rPr>
              <a:t>Stakeholder Engagement Workshop(s)</a:t>
            </a:r>
          </a:p>
        </p:txBody>
      </p:sp>
      <p:sp>
        <p:nvSpPr>
          <p:cNvPr id="7" name="TextBox 6">
            <a:extLst>
              <a:ext uri="{FF2B5EF4-FFF2-40B4-BE49-F238E27FC236}">
                <a16:creationId xmlns:a16="http://schemas.microsoft.com/office/drawing/2014/main" id="{CBC728FC-C51B-3632-ADE8-AF7153FF0274}"/>
              </a:ext>
            </a:extLst>
          </p:cNvPr>
          <p:cNvSpPr txBox="1"/>
          <p:nvPr/>
        </p:nvSpPr>
        <p:spPr>
          <a:xfrm>
            <a:off x="1569650" y="1024916"/>
            <a:ext cx="1097999" cy="738664"/>
          </a:xfrm>
          <a:prstGeom prst="rect">
            <a:avLst/>
          </a:prstGeom>
          <a:noFill/>
        </p:spPr>
        <p:txBody>
          <a:bodyPr wrap="square" lIns="91440" tIns="45720" rIns="91440" bIns="45720" rtlCol="0" anchor="t">
            <a:spAutoFit/>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609585"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121917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828754"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2438339"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3047924"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3657509"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4267093"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4876678"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a:lstStyle>
          <a:p>
            <a:pPr algn="ctr" defTabSz="914377" fontAlgn="auto">
              <a:spcBef>
                <a:spcPts val="0"/>
              </a:spcBef>
              <a:spcAft>
                <a:spcPts val="0"/>
              </a:spcAft>
              <a:defRPr/>
            </a:pPr>
            <a:r>
              <a:rPr lang="en-US" sz="1400" b="1">
                <a:solidFill>
                  <a:srgbClr val="000000">
                    <a:lumMod val="75000"/>
                    <a:lumOff val="25000"/>
                  </a:srgbClr>
                </a:solidFill>
                <a:latin typeface="Calibri Light" panose="020F0302020204030204"/>
              </a:rPr>
              <a:t>Fall 2024</a:t>
            </a:r>
          </a:p>
          <a:p>
            <a:pPr algn="ctr" defTabSz="914377" fontAlgn="auto">
              <a:spcBef>
                <a:spcPts val="0"/>
              </a:spcBef>
              <a:spcAft>
                <a:spcPts val="0"/>
              </a:spcAft>
              <a:defRPr/>
            </a:pPr>
            <a:r>
              <a:rPr lang="en-US" sz="1400" b="1">
                <a:solidFill>
                  <a:srgbClr val="000000">
                    <a:lumMod val="75000"/>
                    <a:lumOff val="25000"/>
                  </a:srgbClr>
                </a:solidFill>
                <a:latin typeface="Calibri Light" panose="020F0302020204030204"/>
                <a:cs typeface="Calibri Light"/>
              </a:rPr>
              <a:t>to </a:t>
            </a:r>
          </a:p>
          <a:p>
            <a:pPr algn="ctr" defTabSz="914377" fontAlgn="auto">
              <a:spcBef>
                <a:spcPts val="0"/>
              </a:spcBef>
              <a:spcAft>
                <a:spcPts val="0"/>
              </a:spcAft>
              <a:defRPr/>
            </a:pPr>
            <a:r>
              <a:rPr lang="en-US" sz="1400" b="1">
                <a:solidFill>
                  <a:srgbClr val="000000">
                    <a:lumMod val="75000"/>
                    <a:lumOff val="25000"/>
                  </a:srgbClr>
                </a:solidFill>
                <a:latin typeface="Calibri Light" panose="020F0302020204030204"/>
                <a:cs typeface="Calibri Light"/>
              </a:rPr>
              <a:t>Spring 2025</a:t>
            </a:r>
          </a:p>
        </p:txBody>
      </p:sp>
      <p:sp>
        <p:nvSpPr>
          <p:cNvPr id="22" name="TextBox 21">
            <a:extLst>
              <a:ext uri="{FF2B5EF4-FFF2-40B4-BE49-F238E27FC236}">
                <a16:creationId xmlns:a16="http://schemas.microsoft.com/office/drawing/2014/main" id="{3626D683-1A71-B32F-4230-F1A83B9F4561}"/>
              </a:ext>
            </a:extLst>
          </p:cNvPr>
          <p:cNvSpPr txBox="1"/>
          <p:nvPr/>
        </p:nvSpPr>
        <p:spPr>
          <a:xfrm>
            <a:off x="771695" y="3779959"/>
            <a:ext cx="2293052" cy="861775"/>
          </a:xfrm>
          <a:prstGeom prst="rect">
            <a:avLst/>
          </a:prstGeom>
          <a:noFill/>
        </p:spPr>
        <p:txBody>
          <a:bodyPr wrap="square" lIns="91440" tIns="0" rIns="91440" bIns="0" rtlCol="0">
            <a:spAutoFit/>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609585"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121917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828754"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2438339"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3047924"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3657509"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4267093"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4876678"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a:lstStyle>
          <a:p>
            <a:pPr algn="ctr" defTabSz="914377" eaLnBrk="1" fontAlgn="auto" hangingPunct="1">
              <a:spcBef>
                <a:spcPts val="0"/>
              </a:spcBef>
              <a:spcAft>
                <a:spcPts val="0"/>
              </a:spcAft>
              <a:defRPr/>
            </a:pPr>
            <a:r>
              <a:rPr lang="en-US" sz="1400" b="1">
                <a:solidFill>
                  <a:srgbClr val="00B050"/>
                </a:solidFill>
                <a:latin typeface="Calibri Light" panose="020F0302020204030204"/>
                <a:ea typeface="+mn-ea"/>
              </a:rPr>
              <a:t>Formal Public Comment Period and Focused Stakeholder Engagement Period</a:t>
            </a:r>
            <a:endParaRPr lang="en-US" sz="1400" b="1">
              <a:solidFill>
                <a:srgbClr val="00B050"/>
              </a:solidFill>
              <a:latin typeface="Calibri" panose="020F0502020204030204"/>
              <a:ea typeface="+mn-ea"/>
            </a:endParaRPr>
          </a:p>
        </p:txBody>
      </p:sp>
      <p:cxnSp>
        <p:nvCxnSpPr>
          <p:cNvPr id="23" name="Straight Connector 22">
            <a:extLst>
              <a:ext uri="{FF2B5EF4-FFF2-40B4-BE49-F238E27FC236}">
                <a16:creationId xmlns:a16="http://schemas.microsoft.com/office/drawing/2014/main" id="{512A78CB-56D1-6FA7-CC8B-3F3AB957727B}"/>
              </a:ext>
            </a:extLst>
          </p:cNvPr>
          <p:cNvCxnSpPr>
            <a:cxnSpLocks/>
          </p:cNvCxnSpPr>
          <p:nvPr/>
        </p:nvCxnSpPr>
        <p:spPr>
          <a:xfrm flipV="1">
            <a:off x="2099144" y="2654037"/>
            <a:ext cx="0" cy="466425"/>
          </a:xfrm>
          <a:prstGeom prst="line">
            <a:avLst/>
          </a:prstGeom>
          <a:ln w="12700">
            <a:solidFill>
              <a:schemeClr val="accent6"/>
            </a:solidFill>
          </a:ln>
          <a:effectLst/>
        </p:spPr>
        <p:style>
          <a:lnRef idx="2">
            <a:schemeClr val="accent1"/>
          </a:lnRef>
          <a:fillRef idx="0">
            <a:schemeClr val="accent1"/>
          </a:fillRef>
          <a:effectRef idx="1">
            <a:schemeClr val="accent1"/>
          </a:effectRef>
          <a:fontRef idx="minor">
            <a:schemeClr val="tx1"/>
          </a:fontRef>
        </p:style>
      </p:cxnSp>
      <p:sp>
        <p:nvSpPr>
          <p:cNvPr id="25" name="Rectangle 24">
            <a:extLst>
              <a:ext uri="{FF2B5EF4-FFF2-40B4-BE49-F238E27FC236}">
                <a16:creationId xmlns:a16="http://schemas.microsoft.com/office/drawing/2014/main" id="{87CD7462-7489-61E2-27A2-E39183673C63}"/>
              </a:ext>
            </a:extLst>
          </p:cNvPr>
          <p:cNvSpPr/>
          <p:nvPr/>
        </p:nvSpPr>
        <p:spPr>
          <a:xfrm>
            <a:off x="880950" y="3506734"/>
            <a:ext cx="2183799" cy="255415"/>
          </a:xfrm>
          <a:prstGeom prst="rect">
            <a:avLst/>
          </a:prstGeom>
        </p:spPr>
        <p:style>
          <a:lnRef idx="3">
            <a:schemeClr val="lt1"/>
          </a:lnRef>
          <a:fillRef idx="1">
            <a:schemeClr val="accent4"/>
          </a:fillRef>
          <a:effectRef idx="1">
            <a:schemeClr val="accent4"/>
          </a:effectRef>
          <a:fontRef idx="minor">
            <a:schemeClr val="lt1"/>
          </a:fontRef>
        </p:style>
        <p:txBody>
          <a:bodyPr rtlCol="0" anchor="ct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609585"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121917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828754"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2438339"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3047924"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3657509"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4267093"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4876678"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a:lstStyle>
          <a:p>
            <a:pPr algn="ctr" defTabSz="914377" eaLnBrk="1" fontAlgn="auto" hangingPunct="1">
              <a:spcBef>
                <a:spcPts val="0"/>
              </a:spcBef>
              <a:spcAft>
                <a:spcPts val="0"/>
              </a:spcAft>
              <a:defRPr/>
            </a:pPr>
            <a:endParaRPr lang="en-US" sz="1800">
              <a:solidFill>
                <a:srgbClr val="FFFFFF"/>
              </a:solidFill>
              <a:latin typeface="Calibri" panose="020F0502020204030204"/>
            </a:endParaRPr>
          </a:p>
        </p:txBody>
      </p:sp>
      <p:sp>
        <p:nvSpPr>
          <p:cNvPr id="38" name="Rectangle 37">
            <a:extLst>
              <a:ext uri="{FF2B5EF4-FFF2-40B4-BE49-F238E27FC236}">
                <a16:creationId xmlns:a16="http://schemas.microsoft.com/office/drawing/2014/main" id="{7EECAB0F-AA56-4008-4512-AB0E31517289}"/>
              </a:ext>
            </a:extLst>
          </p:cNvPr>
          <p:cNvSpPr/>
          <p:nvPr/>
        </p:nvSpPr>
        <p:spPr>
          <a:xfrm>
            <a:off x="3064749" y="3506734"/>
            <a:ext cx="2862999" cy="255415"/>
          </a:xfrm>
          <a:prstGeom prst="rect">
            <a:avLst/>
          </a:prstGeom>
          <a:solidFill>
            <a:schemeClr val="accent6">
              <a:lumMod val="75000"/>
            </a:schemeClr>
          </a:solidFill>
        </p:spPr>
        <p:style>
          <a:lnRef idx="3">
            <a:schemeClr val="lt1"/>
          </a:lnRef>
          <a:fillRef idx="1">
            <a:schemeClr val="accent4"/>
          </a:fillRef>
          <a:effectRef idx="1">
            <a:schemeClr val="accent4"/>
          </a:effectRef>
          <a:fontRef idx="minor">
            <a:schemeClr val="lt1"/>
          </a:fontRef>
        </p:style>
        <p:txBody>
          <a:bodyPr rtlCol="0" anchor="ct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609585"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121917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828754"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2438339"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3047924"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3657509"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4267093"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4876678"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a:lstStyle>
          <a:p>
            <a:pPr algn="ctr" defTabSz="914377" eaLnBrk="1" fontAlgn="auto" hangingPunct="1">
              <a:spcBef>
                <a:spcPts val="0"/>
              </a:spcBef>
              <a:spcAft>
                <a:spcPts val="0"/>
              </a:spcAft>
              <a:defRPr/>
            </a:pPr>
            <a:endParaRPr lang="en-US" sz="1800">
              <a:solidFill>
                <a:srgbClr val="FFFFFF"/>
              </a:solidFill>
              <a:latin typeface="Calibri" panose="020F0502020204030204"/>
            </a:endParaRPr>
          </a:p>
        </p:txBody>
      </p:sp>
      <p:sp>
        <p:nvSpPr>
          <p:cNvPr id="39" name="TextBox 38">
            <a:extLst>
              <a:ext uri="{FF2B5EF4-FFF2-40B4-BE49-F238E27FC236}">
                <a16:creationId xmlns:a16="http://schemas.microsoft.com/office/drawing/2014/main" id="{E85DB631-3A2A-313F-36F7-3A1AC2C24236}"/>
              </a:ext>
            </a:extLst>
          </p:cNvPr>
          <p:cNvSpPr txBox="1"/>
          <p:nvPr/>
        </p:nvSpPr>
        <p:spPr>
          <a:xfrm>
            <a:off x="3402327" y="3779959"/>
            <a:ext cx="2009671" cy="646331"/>
          </a:xfrm>
          <a:prstGeom prst="rect">
            <a:avLst/>
          </a:prstGeom>
          <a:noFill/>
        </p:spPr>
        <p:txBody>
          <a:bodyPr wrap="square" lIns="91440" tIns="0" rIns="91440" bIns="0" rtlCol="0" anchor="t">
            <a:spAutoFit/>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609585"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121917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828754"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2438339"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3047924"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3657509"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4267093"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4876678"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a:lstStyle>
          <a:p>
            <a:pPr algn="ctr" defTabSz="914377" eaLnBrk="1" fontAlgn="auto" hangingPunct="1">
              <a:spcBef>
                <a:spcPts val="0"/>
              </a:spcBef>
              <a:spcAft>
                <a:spcPts val="0"/>
              </a:spcAft>
              <a:defRPr/>
            </a:pPr>
            <a:r>
              <a:rPr lang="en-US" sz="1400" b="1">
                <a:solidFill>
                  <a:srgbClr val="59489F">
                    <a:lumMod val="75000"/>
                  </a:srgbClr>
                </a:solidFill>
                <a:latin typeface="Calibri Light" panose="020F0302020204030204"/>
                <a:ea typeface="+mn-ea"/>
              </a:rPr>
              <a:t>Alternatives Analysis and NC DEQ Develops Draft EIS</a:t>
            </a:r>
            <a:endParaRPr lang="en-US" sz="1400" b="1">
              <a:solidFill>
                <a:srgbClr val="59489F">
                  <a:lumMod val="75000"/>
                </a:srgbClr>
              </a:solidFill>
              <a:latin typeface="Calibri" panose="020F0502020204030204"/>
              <a:ea typeface="+mn-ea"/>
            </a:endParaRPr>
          </a:p>
        </p:txBody>
      </p:sp>
      <p:sp>
        <p:nvSpPr>
          <p:cNvPr id="49" name="TextBox 48">
            <a:extLst>
              <a:ext uri="{FF2B5EF4-FFF2-40B4-BE49-F238E27FC236}">
                <a16:creationId xmlns:a16="http://schemas.microsoft.com/office/drawing/2014/main" id="{2A179246-2E2B-470E-5AFD-285BCECB2A26}"/>
              </a:ext>
            </a:extLst>
          </p:cNvPr>
          <p:cNvSpPr txBox="1"/>
          <p:nvPr/>
        </p:nvSpPr>
        <p:spPr>
          <a:xfrm>
            <a:off x="9176297" y="1183543"/>
            <a:ext cx="1180968" cy="523220"/>
          </a:xfrm>
          <a:prstGeom prst="rect">
            <a:avLst/>
          </a:prstGeom>
          <a:noFill/>
        </p:spPr>
        <p:txBody>
          <a:bodyPr wrap="square" rtlCol="0">
            <a:spAutoFit/>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609585"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121917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828754"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2438339"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3047924"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3657509"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4267093"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4876678"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a:lstStyle>
          <a:p>
            <a:pPr defTabSz="914377" eaLnBrk="1" fontAlgn="auto" hangingPunct="1">
              <a:spcBef>
                <a:spcPts val="0"/>
              </a:spcBef>
              <a:spcAft>
                <a:spcPts val="0"/>
              </a:spcAft>
              <a:defRPr/>
            </a:pPr>
            <a:r>
              <a:rPr lang="en-US" sz="1400">
                <a:solidFill>
                  <a:srgbClr val="000000">
                    <a:lumMod val="75000"/>
                    <a:lumOff val="25000"/>
                  </a:srgbClr>
                </a:solidFill>
                <a:latin typeface="Calibri Light" panose="020F0302020204030204"/>
                <a:ea typeface="+mn-ea"/>
              </a:rPr>
              <a:t>2027 (Estimated)</a:t>
            </a:r>
          </a:p>
        </p:txBody>
      </p:sp>
      <p:sp>
        <p:nvSpPr>
          <p:cNvPr id="50" name="Rectangle 49">
            <a:extLst>
              <a:ext uri="{FF2B5EF4-FFF2-40B4-BE49-F238E27FC236}">
                <a16:creationId xmlns:a16="http://schemas.microsoft.com/office/drawing/2014/main" id="{420F64C4-A47E-B94D-637D-C3E6A22D0E63}"/>
              </a:ext>
            </a:extLst>
          </p:cNvPr>
          <p:cNvSpPr/>
          <p:nvPr/>
        </p:nvSpPr>
        <p:spPr>
          <a:xfrm>
            <a:off x="10056304" y="3485783"/>
            <a:ext cx="991401" cy="246463"/>
          </a:xfrm>
          <a:prstGeom prst="rect">
            <a:avLst/>
          </a:prstGeom>
        </p:spPr>
        <p:style>
          <a:lnRef idx="3">
            <a:schemeClr val="lt1"/>
          </a:lnRef>
          <a:fillRef idx="1">
            <a:schemeClr val="accent4"/>
          </a:fillRef>
          <a:effectRef idx="1">
            <a:schemeClr val="accent4"/>
          </a:effectRef>
          <a:fontRef idx="minor">
            <a:schemeClr val="lt1"/>
          </a:fontRef>
        </p:style>
        <p:txBody>
          <a:bodyPr rtlCol="0" anchor="ct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609585"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121917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828754"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2438339"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3047924"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3657509"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4267093"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4876678"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a:lstStyle>
          <a:p>
            <a:pPr algn="ctr" defTabSz="914377" eaLnBrk="1" fontAlgn="auto" hangingPunct="1">
              <a:spcBef>
                <a:spcPts val="0"/>
              </a:spcBef>
              <a:spcAft>
                <a:spcPts val="0"/>
              </a:spcAft>
              <a:defRPr/>
            </a:pPr>
            <a:endParaRPr lang="en-US" sz="1800">
              <a:solidFill>
                <a:srgbClr val="FFFFFF"/>
              </a:solidFill>
              <a:latin typeface="Calibri" panose="020F0502020204030204"/>
            </a:endParaRPr>
          </a:p>
        </p:txBody>
      </p:sp>
      <p:sp>
        <p:nvSpPr>
          <p:cNvPr id="51" name="TextBox 50">
            <a:extLst>
              <a:ext uri="{FF2B5EF4-FFF2-40B4-BE49-F238E27FC236}">
                <a16:creationId xmlns:a16="http://schemas.microsoft.com/office/drawing/2014/main" id="{F47625AF-EA10-0FFB-7C21-0D7666C202B9}"/>
              </a:ext>
            </a:extLst>
          </p:cNvPr>
          <p:cNvSpPr txBox="1"/>
          <p:nvPr/>
        </p:nvSpPr>
        <p:spPr>
          <a:xfrm>
            <a:off x="9819491" y="3761579"/>
            <a:ext cx="1465023" cy="646331"/>
          </a:xfrm>
          <a:prstGeom prst="rect">
            <a:avLst/>
          </a:prstGeom>
          <a:noFill/>
        </p:spPr>
        <p:txBody>
          <a:bodyPr wrap="square" lIns="91440" tIns="0" rIns="91440" bIns="0" rtlCol="0" anchor="t">
            <a:spAutoFit/>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609585"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121917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828754"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2438339"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3047924"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3657509"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4267093"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4876678"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a:lstStyle>
          <a:p>
            <a:pPr algn="ctr" defTabSz="914377" eaLnBrk="1" fontAlgn="auto" hangingPunct="1">
              <a:spcBef>
                <a:spcPts val="0"/>
              </a:spcBef>
              <a:spcAft>
                <a:spcPts val="0"/>
              </a:spcAft>
              <a:defRPr/>
            </a:pPr>
            <a:r>
              <a:rPr lang="en-US" sz="1400" b="1">
                <a:solidFill>
                  <a:srgbClr val="00B050"/>
                </a:solidFill>
                <a:latin typeface="Calibri Light" panose="020F0302020204030204"/>
                <a:ea typeface="+mn-ea"/>
              </a:rPr>
              <a:t>Public Hearings on draft Determination</a:t>
            </a:r>
            <a:endParaRPr lang="en-US" sz="1400" b="1">
              <a:solidFill>
                <a:srgbClr val="00B050"/>
              </a:solidFill>
              <a:latin typeface="Calibri Light"/>
              <a:ea typeface="Calibri Light"/>
              <a:cs typeface="Calibri Light"/>
            </a:endParaRPr>
          </a:p>
        </p:txBody>
      </p:sp>
      <p:sp>
        <p:nvSpPr>
          <p:cNvPr id="53" name="TextBox 52">
            <a:extLst>
              <a:ext uri="{FF2B5EF4-FFF2-40B4-BE49-F238E27FC236}">
                <a16:creationId xmlns:a16="http://schemas.microsoft.com/office/drawing/2014/main" id="{D204DFD4-977A-DCA4-1543-351D53965FA0}"/>
              </a:ext>
            </a:extLst>
          </p:cNvPr>
          <p:cNvSpPr txBox="1"/>
          <p:nvPr/>
        </p:nvSpPr>
        <p:spPr>
          <a:xfrm>
            <a:off x="10569735" y="1183543"/>
            <a:ext cx="1180968" cy="523220"/>
          </a:xfrm>
          <a:prstGeom prst="rect">
            <a:avLst/>
          </a:prstGeom>
          <a:noFill/>
        </p:spPr>
        <p:txBody>
          <a:bodyPr wrap="square" rtlCol="0">
            <a:spAutoFit/>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609585"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121917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828754"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2438339"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3047924"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3657509"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4267093"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4876678"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a:lstStyle>
          <a:p>
            <a:pPr defTabSz="914377" eaLnBrk="1" fontAlgn="auto" hangingPunct="1">
              <a:spcBef>
                <a:spcPts val="0"/>
              </a:spcBef>
              <a:spcAft>
                <a:spcPts val="0"/>
              </a:spcAft>
              <a:defRPr/>
            </a:pPr>
            <a:r>
              <a:rPr lang="en-US" sz="1400">
                <a:solidFill>
                  <a:srgbClr val="000000">
                    <a:lumMod val="75000"/>
                    <a:lumOff val="25000"/>
                  </a:srgbClr>
                </a:solidFill>
                <a:latin typeface="Calibri Light" panose="020F0302020204030204"/>
                <a:ea typeface="+mn-ea"/>
              </a:rPr>
              <a:t>To Be Determined</a:t>
            </a:r>
          </a:p>
        </p:txBody>
      </p:sp>
      <p:sp>
        <p:nvSpPr>
          <p:cNvPr id="13" name="Subtitle 2">
            <a:extLst>
              <a:ext uri="{FF2B5EF4-FFF2-40B4-BE49-F238E27FC236}">
                <a16:creationId xmlns:a16="http://schemas.microsoft.com/office/drawing/2014/main" id="{B3EE1B3F-3AA3-7955-6AB0-4709C7457738}"/>
              </a:ext>
            </a:extLst>
          </p:cNvPr>
          <p:cNvSpPr txBox="1">
            <a:spLocks/>
          </p:cNvSpPr>
          <p:nvPr/>
        </p:nvSpPr>
        <p:spPr>
          <a:xfrm>
            <a:off x="3780890" y="6558741"/>
            <a:ext cx="8411111" cy="299259"/>
          </a:xfrm>
          <a:prstGeom prst="rect">
            <a:avLst/>
          </a:prstGeom>
        </p:spPr>
        <p:txBody>
          <a:bodyPr vert="horz" lIns="91440" tIns="45720" rIns="91440" bIns="45720" rtlCol="0">
            <a:normAutofit/>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609585"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121917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828754"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2438339"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3047924"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3657509"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4267093"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4876678"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a:lstStyle>
          <a:p>
            <a:pPr defTabSz="914377" fontAlgn="auto">
              <a:spcBef>
                <a:spcPts val="1000"/>
              </a:spcBef>
              <a:spcAft>
                <a:spcPts val="0"/>
              </a:spcAft>
              <a:buClr>
                <a:srgbClr val="005596"/>
              </a:buClr>
              <a:defRPr/>
            </a:pPr>
            <a:r>
              <a:rPr lang="en-US" sz="1200" b="0" spc="100">
                <a:solidFill>
                  <a:srgbClr val="FFFFFF">
                    <a:lumMod val="50000"/>
                  </a:srgbClr>
                </a:solidFill>
                <a:latin typeface="Proxima Nova Black" panose="020B0604020202020204" charset="0"/>
              </a:rPr>
              <a:t>Submit questions &amp; comments to: </a:t>
            </a:r>
            <a:r>
              <a:rPr lang="en-US" sz="1200" b="0" cap="none" spc="100">
                <a:solidFill>
                  <a:srgbClr val="FFFFFF">
                    <a:lumMod val="50000"/>
                  </a:srgbClr>
                </a:solidFill>
                <a:latin typeface="Proxima Nova Black" panose="020B0604020202020204" charset="0"/>
              </a:rPr>
              <a:t>IBTProject@charlottenc.gov</a:t>
            </a:r>
          </a:p>
        </p:txBody>
      </p:sp>
      <p:sp>
        <p:nvSpPr>
          <p:cNvPr id="14" name="Slide Number Placeholder 2">
            <a:extLst>
              <a:ext uri="{FF2B5EF4-FFF2-40B4-BE49-F238E27FC236}">
                <a16:creationId xmlns:a16="http://schemas.microsoft.com/office/drawing/2014/main" id="{A454D7E1-DF23-5C63-877D-13E4404E28B9}"/>
              </a:ext>
            </a:extLst>
          </p:cNvPr>
          <p:cNvSpPr>
            <a:spLocks noGrp="1"/>
          </p:cNvSpPr>
          <p:nvPr>
            <p:ph type="sldNum" sz="quarter" idx="12"/>
          </p:nvPr>
        </p:nvSpPr>
        <p:spPr>
          <a:xfrm>
            <a:off x="8902931" y="6558741"/>
            <a:ext cx="2450869" cy="299259"/>
          </a:xfrm>
        </p:spPr>
        <p:txBody>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81276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1625519"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2438278"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3251037"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4063797" algn="l" defTabSz="1625519"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4876557" algn="l" defTabSz="1625519"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5689315" algn="l" defTabSz="1625519"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6502075" algn="l" defTabSz="1625519"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a:lstStyle>
          <a:p>
            <a:pPr defTabSz="914377" eaLnBrk="1" fontAlgn="auto" hangingPunct="1">
              <a:spcBef>
                <a:spcPts val="0"/>
              </a:spcBef>
              <a:spcAft>
                <a:spcPts val="0"/>
              </a:spcAft>
              <a:defRPr/>
            </a:pPr>
            <a:fld id="{BF891440-8A38-4B35-B518-E5BA39D3850D}" type="slidenum">
              <a:rPr lang="en-US">
                <a:solidFill>
                  <a:srgbClr val="000000"/>
                </a:solidFill>
                <a:ea typeface="+mn-ea"/>
              </a:rPr>
              <a:pPr defTabSz="914377" eaLnBrk="1" fontAlgn="auto" hangingPunct="1">
                <a:spcBef>
                  <a:spcPts val="0"/>
                </a:spcBef>
                <a:spcAft>
                  <a:spcPts val="0"/>
                </a:spcAft>
                <a:defRPr/>
              </a:pPr>
              <a:t>20</a:t>
            </a:fld>
            <a:endParaRPr lang="en-US">
              <a:solidFill>
                <a:srgbClr val="000000"/>
              </a:solidFill>
              <a:ea typeface="+mn-ea"/>
            </a:endParaRPr>
          </a:p>
        </p:txBody>
      </p:sp>
      <p:sp>
        <p:nvSpPr>
          <p:cNvPr id="8" name="TextBox 7">
            <a:extLst>
              <a:ext uri="{FF2B5EF4-FFF2-40B4-BE49-F238E27FC236}">
                <a16:creationId xmlns:a16="http://schemas.microsoft.com/office/drawing/2014/main" id="{BC9C12B6-7C38-6637-2626-D23502B1E69A}"/>
              </a:ext>
            </a:extLst>
          </p:cNvPr>
          <p:cNvSpPr txBox="1"/>
          <p:nvPr/>
        </p:nvSpPr>
        <p:spPr>
          <a:xfrm>
            <a:off x="6520289" y="1815812"/>
            <a:ext cx="1351587" cy="984885"/>
          </a:xfrm>
          <a:prstGeom prst="rect">
            <a:avLst/>
          </a:prstGeom>
          <a:noFill/>
        </p:spPr>
        <p:txBody>
          <a:bodyPr wrap="square" lIns="91440" tIns="0" rIns="91440" bIns="0" rtlCol="0" anchor="t">
            <a:spAutoFit/>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609585"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121917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828754"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2438339"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3047924"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3657509"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4267093"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4876678"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a:lstStyle>
          <a:p>
            <a:pPr algn="ctr" defTabSz="914377" eaLnBrk="1" fontAlgn="auto" hangingPunct="1">
              <a:spcBef>
                <a:spcPts val="0"/>
              </a:spcBef>
              <a:spcAft>
                <a:spcPts val="0"/>
              </a:spcAft>
              <a:defRPr/>
            </a:pPr>
            <a:r>
              <a:rPr lang="en-US" sz="1600" b="1">
                <a:solidFill>
                  <a:srgbClr val="005596"/>
                </a:solidFill>
                <a:latin typeface="Calibri Light" panose="020F0302020204030204"/>
                <a:ea typeface="+mn-ea"/>
              </a:rPr>
              <a:t>EMC Draft Determination of EIS Adequacy</a:t>
            </a:r>
            <a:endParaRPr lang="en-US" sz="2000" b="1">
              <a:solidFill>
                <a:srgbClr val="005596"/>
              </a:solidFill>
              <a:latin typeface="Calibri" panose="020F0502020204030204"/>
              <a:ea typeface="Calibri"/>
              <a:cs typeface="Calibri"/>
            </a:endParaRPr>
          </a:p>
        </p:txBody>
      </p:sp>
      <p:sp>
        <p:nvSpPr>
          <p:cNvPr id="16" name="Oval 15">
            <a:extLst>
              <a:ext uri="{FF2B5EF4-FFF2-40B4-BE49-F238E27FC236}">
                <a16:creationId xmlns:a16="http://schemas.microsoft.com/office/drawing/2014/main" id="{6D00C9C7-1CBD-706E-05EB-C21DF43DBBA7}"/>
              </a:ext>
            </a:extLst>
          </p:cNvPr>
          <p:cNvSpPr/>
          <p:nvPr/>
        </p:nvSpPr>
        <p:spPr>
          <a:xfrm>
            <a:off x="7035371" y="3232687"/>
            <a:ext cx="228600" cy="228600"/>
          </a:xfrm>
          <a:prstGeom prst="ellipse">
            <a:avLst/>
          </a:prstGeom>
          <a:solidFill>
            <a:schemeClr val="bg1"/>
          </a:solidFill>
          <a:ln w="41275">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609585"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121917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828754"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2438339"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3047924"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3657509"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4267093"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4876678"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a:lstStyle>
          <a:p>
            <a:pPr algn="ctr" defTabSz="914377" eaLnBrk="1" fontAlgn="auto" hangingPunct="1">
              <a:spcBef>
                <a:spcPts val="0"/>
              </a:spcBef>
              <a:spcAft>
                <a:spcPts val="0"/>
              </a:spcAft>
              <a:defRPr/>
            </a:pPr>
            <a:endParaRPr lang="en-US" sz="1800">
              <a:solidFill>
                <a:srgbClr val="FFFFFF"/>
              </a:solidFill>
              <a:latin typeface="Calibri" panose="020F0502020204030204"/>
            </a:endParaRPr>
          </a:p>
        </p:txBody>
      </p:sp>
      <p:sp>
        <p:nvSpPr>
          <p:cNvPr id="18" name="TextBox 17">
            <a:extLst>
              <a:ext uri="{FF2B5EF4-FFF2-40B4-BE49-F238E27FC236}">
                <a16:creationId xmlns:a16="http://schemas.microsoft.com/office/drawing/2014/main" id="{526CF7CB-3212-31E0-E21C-9976FCBA729E}"/>
              </a:ext>
            </a:extLst>
          </p:cNvPr>
          <p:cNvSpPr txBox="1"/>
          <p:nvPr/>
        </p:nvSpPr>
        <p:spPr>
          <a:xfrm>
            <a:off x="6499411" y="1183251"/>
            <a:ext cx="1180968" cy="523220"/>
          </a:xfrm>
          <a:prstGeom prst="rect">
            <a:avLst/>
          </a:prstGeom>
          <a:noFill/>
        </p:spPr>
        <p:txBody>
          <a:bodyPr wrap="square" rtlCol="0">
            <a:spAutoFit/>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609585"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121917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828754"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2438339"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3047924"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3657509"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4267093"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4876678"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a:lstStyle>
          <a:p>
            <a:pPr defTabSz="914377" eaLnBrk="1" fontAlgn="auto" hangingPunct="1">
              <a:spcBef>
                <a:spcPts val="0"/>
              </a:spcBef>
              <a:spcAft>
                <a:spcPts val="0"/>
              </a:spcAft>
              <a:defRPr/>
            </a:pPr>
            <a:r>
              <a:rPr lang="en-US" sz="1400">
                <a:solidFill>
                  <a:srgbClr val="000000">
                    <a:lumMod val="75000"/>
                    <a:lumOff val="25000"/>
                  </a:srgbClr>
                </a:solidFill>
                <a:latin typeface="Calibri Light" panose="020F0302020204030204"/>
                <a:ea typeface="+mn-ea"/>
              </a:rPr>
              <a:t>Late- 2026</a:t>
            </a:r>
          </a:p>
          <a:p>
            <a:pPr defTabSz="914377" eaLnBrk="1" fontAlgn="auto" hangingPunct="1">
              <a:spcBef>
                <a:spcPts val="0"/>
              </a:spcBef>
              <a:spcAft>
                <a:spcPts val="0"/>
              </a:spcAft>
              <a:defRPr/>
            </a:pPr>
            <a:r>
              <a:rPr lang="en-US" sz="1400">
                <a:solidFill>
                  <a:srgbClr val="000000">
                    <a:lumMod val="75000"/>
                    <a:lumOff val="25000"/>
                  </a:srgbClr>
                </a:solidFill>
                <a:latin typeface="Calibri Light" panose="020F0302020204030204"/>
                <a:ea typeface="+mn-ea"/>
              </a:rPr>
              <a:t>(Estimated)</a:t>
            </a:r>
          </a:p>
        </p:txBody>
      </p:sp>
      <p:cxnSp>
        <p:nvCxnSpPr>
          <p:cNvPr id="19" name="Straight Connector 18">
            <a:extLst>
              <a:ext uri="{FF2B5EF4-FFF2-40B4-BE49-F238E27FC236}">
                <a16:creationId xmlns:a16="http://schemas.microsoft.com/office/drawing/2014/main" id="{A3612719-D634-359A-1BFC-2D7CA24BAF54}"/>
              </a:ext>
            </a:extLst>
          </p:cNvPr>
          <p:cNvCxnSpPr>
            <a:cxnSpLocks/>
          </p:cNvCxnSpPr>
          <p:nvPr/>
        </p:nvCxnSpPr>
        <p:spPr>
          <a:xfrm flipV="1">
            <a:off x="7157937" y="2861923"/>
            <a:ext cx="0" cy="246631"/>
          </a:xfrm>
          <a:prstGeom prst="line">
            <a:avLst/>
          </a:prstGeom>
          <a:ln w="12700">
            <a:solidFill>
              <a:schemeClr val="accent6"/>
            </a:solidFill>
          </a:ln>
          <a:effectLst/>
        </p:spPr>
        <p:style>
          <a:lnRef idx="2">
            <a:schemeClr val="accent1"/>
          </a:lnRef>
          <a:fillRef idx="0">
            <a:schemeClr val="accent1"/>
          </a:fillRef>
          <a:effectRef idx="1">
            <a:schemeClr val="accent1"/>
          </a:effectRef>
          <a:fontRef idx="minor">
            <a:schemeClr val="tx1"/>
          </a:fontRef>
        </p:style>
      </p:cxnSp>
      <p:sp>
        <p:nvSpPr>
          <p:cNvPr id="17" name="Rectangle 16">
            <a:extLst>
              <a:ext uri="{FF2B5EF4-FFF2-40B4-BE49-F238E27FC236}">
                <a16:creationId xmlns:a16="http://schemas.microsoft.com/office/drawing/2014/main" id="{EB538C12-4855-1A16-598A-58FF97F148EF}"/>
              </a:ext>
            </a:extLst>
          </p:cNvPr>
          <p:cNvSpPr/>
          <p:nvPr/>
        </p:nvSpPr>
        <p:spPr>
          <a:xfrm>
            <a:off x="7212749" y="3511497"/>
            <a:ext cx="991401" cy="224056"/>
          </a:xfrm>
          <a:prstGeom prst="rect">
            <a:avLst/>
          </a:prstGeom>
        </p:spPr>
        <p:style>
          <a:lnRef idx="3">
            <a:schemeClr val="lt1"/>
          </a:lnRef>
          <a:fillRef idx="1">
            <a:schemeClr val="accent4"/>
          </a:fillRef>
          <a:effectRef idx="1">
            <a:schemeClr val="accent4"/>
          </a:effectRef>
          <a:fontRef idx="minor">
            <a:schemeClr val="lt1"/>
          </a:fontRef>
        </p:style>
        <p:txBody>
          <a:bodyPr rtlCol="0" anchor="ct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609585"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121917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828754"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2438339"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3047924"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3657509"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4267093"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4876678"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a:lstStyle>
          <a:p>
            <a:pPr algn="ctr" defTabSz="914377" eaLnBrk="1" fontAlgn="auto" hangingPunct="1">
              <a:spcBef>
                <a:spcPts val="0"/>
              </a:spcBef>
              <a:spcAft>
                <a:spcPts val="0"/>
              </a:spcAft>
              <a:defRPr/>
            </a:pPr>
            <a:endParaRPr lang="en-US" sz="1800">
              <a:solidFill>
                <a:srgbClr val="FFFFFF"/>
              </a:solidFill>
              <a:latin typeface="Calibri" panose="020F0502020204030204"/>
            </a:endParaRPr>
          </a:p>
        </p:txBody>
      </p:sp>
      <p:sp>
        <p:nvSpPr>
          <p:cNvPr id="20" name="TextBox 19">
            <a:extLst>
              <a:ext uri="{FF2B5EF4-FFF2-40B4-BE49-F238E27FC236}">
                <a16:creationId xmlns:a16="http://schemas.microsoft.com/office/drawing/2014/main" id="{3500749D-CD2F-E602-718B-A356C25B4A5A}"/>
              </a:ext>
            </a:extLst>
          </p:cNvPr>
          <p:cNvSpPr txBox="1"/>
          <p:nvPr/>
        </p:nvSpPr>
        <p:spPr>
          <a:xfrm>
            <a:off x="6975937" y="3776089"/>
            <a:ext cx="1465023" cy="646331"/>
          </a:xfrm>
          <a:prstGeom prst="rect">
            <a:avLst/>
          </a:prstGeom>
          <a:noFill/>
        </p:spPr>
        <p:txBody>
          <a:bodyPr wrap="square" lIns="91440" tIns="0" rIns="91440" bIns="0" rtlCol="0" anchor="t">
            <a:spAutoFit/>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609585"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121917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828754"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2438339"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3047924"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3657509"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4267093"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4876678"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a:lstStyle>
          <a:p>
            <a:pPr algn="ctr" defTabSz="914377" eaLnBrk="1" fontAlgn="auto" hangingPunct="1">
              <a:spcBef>
                <a:spcPts val="0"/>
              </a:spcBef>
              <a:spcAft>
                <a:spcPts val="0"/>
              </a:spcAft>
              <a:defRPr/>
            </a:pPr>
            <a:r>
              <a:rPr lang="en-US" sz="1400" b="1">
                <a:solidFill>
                  <a:srgbClr val="00B050"/>
                </a:solidFill>
                <a:latin typeface="Calibri Light" panose="020F0302020204030204"/>
                <a:ea typeface="+mn-ea"/>
              </a:rPr>
              <a:t>Public Hearing</a:t>
            </a:r>
          </a:p>
          <a:p>
            <a:pPr algn="ctr" defTabSz="914377" eaLnBrk="1" fontAlgn="auto" hangingPunct="1">
              <a:spcBef>
                <a:spcPts val="0"/>
              </a:spcBef>
              <a:spcAft>
                <a:spcPts val="0"/>
              </a:spcAft>
              <a:defRPr/>
            </a:pPr>
            <a:r>
              <a:rPr lang="en-US" sz="1400" b="1">
                <a:solidFill>
                  <a:srgbClr val="00B050"/>
                </a:solidFill>
                <a:latin typeface="Calibri Light" panose="020F0302020204030204"/>
                <a:ea typeface="+mn-ea"/>
              </a:rPr>
              <a:t> on draft Determination</a:t>
            </a:r>
            <a:endParaRPr lang="en-US" sz="1400" b="1">
              <a:solidFill>
                <a:srgbClr val="00B050"/>
              </a:solidFill>
              <a:latin typeface="Calibri Light"/>
              <a:ea typeface="Calibri Light"/>
              <a:cs typeface="Calibri Light"/>
            </a:endParaRPr>
          </a:p>
        </p:txBody>
      </p:sp>
      <p:sp>
        <p:nvSpPr>
          <p:cNvPr id="21" name="TextBox 20">
            <a:extLst>
              <a:ext uri="{FF2B5EF4-FFF2-40B4-BE49-F238E27FC236}">
                <a16:creationId xmlns:a16="http://schemas.microsoft.com/office/drawing/2014/main" id="{1956488E-E9D5-2427-22C8-78AB2FD695CF}"/>
              </a:ext>
            </a:extLst>
          </p:cNvPr>
          <p:cNvSpPr txBox="1"/>
          <p:nvPr/>
        </p:nvSpPr>
        <p:spPr>
          <a:xfrm>
            <a:off x="7765165" y="1970245"/>
            <a:ext cx="1351587" cy="738664"/>
          </a:xfrm>
          <a:prstGeom prst="rect">
            <a:avLst/>
          </a:prstGeom>
          <a:noFill/>
        </p:spPr>
        <p:txBody>
          <a:bodyPr wrap="square" lIns="91440" tIns="0" rIns="91440" bIns="0" rtlCol="0" anchor="t">
            <a:spAutoFit/>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609585"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121917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828754"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2438339"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3047924"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3657509"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4267093"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4876678"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a:lstStyle>
          <a:p>
            <a:pPr algn="ctr" defTabSz="914377" eaLnBrk="1" fontAlgn="auto" hangingPunct="1">
              <a:spcBef>
                <a:spcPts val="0"/>
              </a:spcBef>
              <a:spcAft>
                <a:spcPts val="0"/>
              </a:spcAft>
              <a:defRPr/>
            </a:pPr>
            <a:r>
              <a:rPr lang="en-US" sz="1600" b="1">
                <a:solidFill>
                  <a:srgbClr val="005596"/>
                </a:solidFill>
                <a:latin typeface="Calibri Light" panose="020F0302020204030204"/>
                <a:ea typeface="+mn-ea"/>
              </a:rPr>
              <a:t>EMC Determination of Adequacy</a:t>
            </a:r>
            <a:endParaRPr lang="en-US" sz="2000" b="1">
              <a:solidFill>
                <a:srgbClr val="005596"/>
              </a:solidFill>
              <a:latin typeface="Calibri" panose="020F0502020204030204"/>
              <a:ea typeface="Calibri"/>
              <a:cs typeface="Calibri"/>
            </a:endParaRPr>
          </a:p>
        </p:txBody>
      </p:sp>
      <p:sp>
        <p:nvSpPr>
          <p:cNvPr id="29" name="Oval 28">
            <a:extLst>
              <a:ext uri="{FF2B5EF4-FFF2-40B4-BE49-F238E27FC236}">
                <a16:creationId xmlns:a16="http://schemas.microsoft.com/office/drawing/2014/main" id="{35BBCFA5-185B-868B-C119-724F0888E29C}"/>
              </a:ext>
            </a:extLst>
          </p:cNvPr>
          <p:cNvSpPr/>
          <p:nvPr/>
        </p:nvSpPr>
        <p:spPr>
          <a:xfrm>
            <a:off x="8327561" y="3230961"/>
            <a:ext cx="228600" cy="228600"/>
          </a:xfrm>
          <a:prstGeom prst="ellipse">
            <a:avLst/>
          </a:prstGeom>
          <a:solidFill>
            <a:schemeClr val="bg1"/>
          </a:solidFill>
          <a:ln w="41275">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609585"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121917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828754"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2438339"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3047924"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3657509"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4267093"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4876678"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a:lstStyle>
          <a:p>
            <a:pPr algn="ctr" defTabSz="914377" eaLnBrk="1" fontAlgn="auto" hangingPunct="1">
              <a:spcBef>
                <a:spcPts val="0"/>
              </a:spcBef>
              <a:spcAft>
                <a:spcPts val="0"/>
              </a:spcAft>
              <a:defRPr/>
            </a:pPr>
            <a:endParaRPr lang="en-US" sz="1800">
              <a:solidFill>
                <a:srgbClr val="FFFFFF"/>
              </a:solidFill>
              <a:latin typeface="Calibri" panose="020F0502020204030204"/>
            </a:endParaRPr>
          </a:p>
        </p:txBody>
      </p:sp>
      <p:sp>
        <p:nvSpPr>
          <p:cNvPr id="30" name="TextBox 29">
            <a:extLst>
              <a:ext uri="{FF2B5EF4-FFF2-40B4-BE49-F238E27FC236}">
                <a16:creationId xmlns:a16="http://schemas.microsoft.com/office/drawing/2014/main" id="{CBFFC8BC-CAF1-6081-E598-B590338DFE51}"/>
              </a:ext>
            </a:extLst>
          </p:cNvPr>
          <p:cNvSpPr txBox="1"/>
          <p:nvPr/>
        </p:nvSpPr>
        <p:spPr>
          <a:xfrm>
            <a:off x="7791601" y="1181526"/>
            <a:ext cx="1180968" cy="523220"/>
          </a:xfrm>
          <a:prstGeom prst="rect">
            <a:avLst/>
          </a:prstGeom>
          <a:noFill/>
        </p:spPr>
        <p:txBody>
          <a:bodyPr wrap="square" rtlCol="0">
            <a:spAutoFit/>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609585"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121917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828754"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2438339"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3047924"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3657509"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4267093"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4876678"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a:lstStyle>
          <a:p>
            <a:pPr defTabSz="914377" eaLnBrk="1" fontAlgn="auto" hangingPunct="1">
              <a:spcBef>
                <a:spcPts val="0"/>
              </a:spcBef>
              <a:spcAft>
                <a:spcPts val="0"/>
              </a:spcAft>
              <a:defRPr/>
            </a:pPr>
            <a:r>
              <a:rPr lang="en-US" sz="1400">
                <a:solidFill>
                  <a:srgbClr val="000000">
                    <a:lumMod val="75000"/>
                    <a:lumOff val="25000"/>
                  </a:srgbClr>
                </a:solidFill>
                <a:latin typeface="Calibri Light" panose="020F0302020204030204"/>
                <a:ea typeface="+mn-ea"/>
              </a:rPr>
              <a:t>2027</a:t>
            </a:r>
          </a:p>
          <a:p>
            <a:pPr defTabSz="914377" eaLnBrk="1" fontAlgn="auto" hangingPunct="1">
              <a:spcBef>
                <a:spcPts val="0"/>
              </a:spcBef>
              <a:spcAft>
                <a:spcPts val="0"/>
              </a:spcAft>
              <a:defRPr/>
            </a:pPr>
            <a:r>
              <a:rPr lang="en-US" sz="1400">
                <a:solidFill>
                  <a:srgbClr val="000000">
                    <a:lumMod val="75000"/>
                    <a:lumOff val="25000"/>
                  </a:srgbClr>
                </a:solidFill>
                <a:latin typeface="Calibri Light" panose="020F0302020204030204"/>
                <a:ea typeface="+mn-ea"/>
              </a:rPr>
              <a:t>(Estimated)</a:t>
            </a:r>
          </a:p>
        </p:txBody>
      </p:sp>
      <p:cxnSp>
        <p:nvCxnSpPr>
          <p:cNvPr id="37" name="Straight Connector 36">
            <a:extLst>
              <a:ext uri="{FF2B5EF4-FFF2-40B4-BE49-F238E27FC236}">
                <a16:creationId xmlns:a16="http://schemas.microsoft.com/office/drawing/2014/main" id="{D84F7674-5DA8-C4BB-0712-2517351B230E}"/>
              </a:ext>
            </a:extLst>
          </p:cNvPr>
          <p:cNvCxnSpPr>
            <a:cxnSpLocks/>
          </p:cNvCxnSpPr>
          <p:nvPr/>
        </p:nvCxnSpPr>
        <p:spPr>
          <a:xfrm flipV="1">
            <a:off x="8450127" y="2860198"/>
            <a:ext cx="0" cy="246631"/>
          </a:xfrm>
          <a:prstGeom prst="line">
            <a:avLst/>
          </a:prstGeom>
          <a:ln w="12700">
            <a:solidFill>
              <a:schemeClr val="accent6"/>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314745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561551-CEF2-4CEC-A654-9BFB0F3A1EBA}"/>
              </a:ext>
            </a:extLst>
          </p:cNvPr>
          <p:cNvSpPr>
            <a:spLocks noGrp="1"/>
          </p:cNvSpPr>
          <p:nvPr>
            <p:ph type="title"/>
          </p:nvPr>
        </p:nvSpPr>
        <p:spPr>
          <a:xfrm>
            <a:off x="866775" y="85725"/>
            <a:ext cx="10515600" cy="1325563"/>
          </a:xfrm>
        </p:spPr>
        <p:txBody>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609585"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121917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828754"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2438339"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3047924"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3657509"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4267093"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4876678"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a:lstStyle>
          <a:p>
            <a:r>
              <a:rPr lang="en-US">
                <a:solidFill>
                  <a:schemeClr val="accent1"/>
                </a:solidFill>
              </a:rPr>
              <a:t>Preliminary Alternatives</a:t>
            </a:r>
          </a:p>
        </p:txBody>
      </p:sp>
      <p:sp>
        <p:nvSpPr>
          <p:cNvPr id="4" name="Slide Number Placeholder 3">
            <a:extLst>
              <a:ext uri="{FF2B5EF4-FFF2-40B4-BE49-F238E27FC236}">
                <a16:creationId xmlns:a16="http://schemas.microsoft.com/office/drawing/2014/main" id="{E0A84B65-316C-4029-A1E1-D82468736612}"/>
              </a:ext>
            </a:extLst>
          </p:cNvPr>
          <p:cNvSpPr>
            <a:spLocks noGrp="1"/>
          </p:cNvSpPr>
          <p:nvPr>
            <p:ph type="sldNum" sz="quarter" idx="4"/>
          </p:nvPr>
        </p:nvSpPr>
        <p:spPr/>
        <p:txBody>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81276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1625519"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2438278"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3251037"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4063797" algn="l" defTabSz="1625519"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4876557" algn="l" defTabSz="1625519"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5689315" algn="l" defTabSz="1625519"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6502075" algn="l" defTabSz="1625519"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a:lstStyle>
          <a:p>
            <a:pPr defTabSz="914377" eaLnBrk="1" fontAlgn="auto" hangingPunct="1">
              <a:spcBef>
                <a:spcPts val="0"/>
              </a:spcBef>
              <a:spcAft>
                <a:spcPts val="0"/>
              </a:spcAft>
              <a:defRPr/>
            </a:pPr>
            <a:fld id="{BF891440-8A38-4B35-B518-E5BA39D3850D}" type="slidenum">
              <a:rPr lang="en-US">
                <a:solidFill>
                  <a:srgbClr val="000000"/>
                </a:solidFill>
                <a:ea typeface="+mn-ea"/>
              </a:rPr>
              <a:pPr defTabSz="914377" eaLnBrk="1" fontAlgn="auto" hangingPunct="1">
                <a:spcBef>
                  <a:spcPts val="0"/>
                </a:spcBef>
                <a:spcAft>
                  <a:spcPts val="0"/>
                </a:spcAft>
                <a:defRPr/>
              </a:pPr>
              <a:t>21</a:t>
            </a:fld>
            <a:endParaRPr lang="en-US">
              <a:solidFill>
                <a:srgbClr val="000000"/>
              </a:solidFill>
              <a:ea typeface="+mn-ea"/>
            </a:endParaRPr>
          </a:p>
        </p:txBody>
      </p:sp>
      <p:sp>
        <p:nvSpPr>
          <p:cNvPr id="5" name="Content Placeholder 4">
            <a:extLst>
              <a:ext uri="{FF2B5EF4-FFF2-40B4-BE49-F238E27FC236}">
                <a16:creationId xmlns:a16="http://schemas.microsoft.com/office/drawing/2014/main" id="{367EC12F-98AF-4E82-8408-D675A73828E8}"/>
              </a:ext>
            </a:extLst>
          </p:cNvPr>
          <p:cNvSpPr>
            <a:spLocks noGrp="1"/>
          </p:cNvSpPr>
          <p:nvPr>
            <p:ph idx="1"/>
          </p:nvPr>
        </p:nvSpPr>
        <p:spPr>
          <a:xfrm>
            <a:off x="810323" y="1370285"/>
            <a:ext cx="10515600" cy="4415687"/>
          </a:xfrm>
        </p:spPr>
        <p:txBody>
          <a:bodyPr vert="horz" lIns="91440" tIns="45720" rIns="91440" bIns="45720" rtlCol="0" anchor="t">
            <a:normAutofit fontScale="92500" lnSpcReduction="10000"/>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609585"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121917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828754"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2438339"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3047924"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3657509"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4267093"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4876678"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a:lstStyle>
          <a:p>
            <a:r>
              <a:rPr lang="en-US"/>
              <a:t>Preliminary Alternative Categories Considered</a:t>
            </a:r>
          </a:p>
          <a:p>
            <a:pPr lvl="1"/>
            <a:r>
              <a:rPr lang="en-US">
                <a:latin typeface="Proxima Nova Semibold" panose="020B0604020202020204" charset="0"/>
              </a:rPr>
              <a:t>Pump wastewater back to the Catawba Basin</a:t>
            </a:r>
          </a:p>
          <a:p>
            <a:pPr lvl="1"/>
            <a:r>
              <a:rPr lang="en-US">
                <a:latin typeface="Proxima Nova Semibold" panose="020B0604020202020204" charset="0"/>
              </a:rPr>
              <a:t>Blending effluent with raw water at WTP </a:t>
            </a:r>
            <a:r>
              <a:rPr lang="en-US" sz="1800">
                <a:latin typeface="Proxima Nova Semibold" panose="020B0604020202020204" charset="0"/>
              </a:rPr>
              <a:t>(limited to 20%)</a:t>
            </a:r>
          </a:p>
          <a:p>
            <a:pPr lvl="1"/>
            <a:r>
              <a:rPr lang="en-US">
                <a:latin typeface="Proxima Nova Semibold" panose="020B0604020202020204" charset="0"/>
              </a:rPr>
              <a:t>Potable reuse from effluent </a:t>
            </a:r>
            <a:r>
              <a:rPr lang="en-US" sz="1800">
                <a:latin typeface="Proxima Nova Semibold" panose="020B0604020202020204" charset="0"/>
              </a:rPr>
              <a:t>(not currently allowed)</a:t>
            </a:r>
          </a:p>
          <a:p>
            <a:pPr lvl="1"/>
            <a:r>
              <a:rPr lang="en-US">
                <a:latin typeface="Proxima Nova Semibold" panose="020B0604020202020204" charset="0"/>
              </a:rPr>
              <a:t>New water sources in the Yadkin Basin</a:t>
            </a:r>
          </a:p>
          <a:p>
            <a:pPr lvl="1"/>
            <a:r>
              <a:rPr lang="en-US">
                <a:latin typeface="Proxima Nova Semibold" panose="020B0604020202020204" charset="0"/>
              </a:rPr>
              <a:t>Increase existing IBT through modification</a:t>
            </a:r>
          </a:p>
          <a:p>
            <a:r>
              <a:rPr lang="en-US"/>
              <a:t>Alternatives Evaluation Criteria</a:t>
            </a:r>
          </a:p>
          <a:p>
            <a:pPr lvl="1"/>
            <a:r>
              <a:rPr lang="en-US">
                <a:latin typeface="Proxima Nova Semibold"/>
                <a:ea typeface="Cambria"/>
              </a:rPr>
              <a:t>Capital costs</a:t>
            </a:r>
            <a:endParaRPr lang="en-US">
              <a:latin typeface="Proxima Nova Semibold" panose="020B0604020202020204" charset="0"/>
            </a:endParaRPr>
          </a:p>
          <a:p>
            <a:pPr lvl="1"/>
            <a:r>
              <a:rPr lang="en-US">
                <a:latin typeface="Proxima Nova Semibold" panose="020B0604020202020204" charset="0"/>
              </a:rPr>
              <a:t>Schedule</a:t>
            </a:r>
          </a:p>
          <a:p>
            <a:pPr lvl="1"/>
            <a:r>
              <a:rPr lang="en-US">
                <a:latin typeface="Proxima Nova Semibold"/>
                <a:ea typeface="Cambria"/>
              </a:rPr>
              <a:t>O&amp;M costs</a:t>
            </a:r>
            <a:endParaRPr lang="en-US">
              <a:latin typeface="Proxima Nova Semibold" panose="020B0604020202020204" charset="0"/>
            </a:endParaRPr>
          </a:p>
          <a:p>
            <a:pPr lvl="1"/>
            <a:r>
              <a:rPr lang="en-US">
                <a:latin typeface="Proxima Nova Semibold" panose="020B0604020202020204" charset="0"/>
              </a:rPr>
              <a:t>Benefits/risks</a:t>
            </a:r>
          </a:p>
          <a:p>
            <a:pPr lvl="1"/>
            <a:r>
              <a:rPr lang="en-US">
                <a:latin typeface="Proxima Nova Semibold"/>
                <a:ea typeface="Cambria"/>
              </a:rPr>
              <a:t>Environmental factors</a:t>
            </a:r>
            <a:endParaRPr lang="en-US">
              <a:latin typeface="Proxima Nova Semibold" panose="020B0604020202020204" charset="0"/>
            </a:endParaRPr>
          </a:p>
          <a:p>
            <a:pPr lvl="1"/>
            <a:r>
              <a:rPr lang="en-US">
                <a:latin typeface="Proxima Nova Semibold" panose="020B0604020202020204" charset="0"/>
              </a:rPr>
              <a:t>Construction feasibility</a:t>
            </a:r>
          </a:p>
          <a:p>
            <a:r>
              <a:rPr lang="en-US">
                <a:latin typeface="Proxima Nova Black"/>
              </a:rPr>
              <a:t>Actionable alternatives raised during scoping will be considered </a:t>
            </a:r>
            <a:endParaRPr lang="en-US"/>
          </a:p>
          <a:p>
            <a:r>
              <a:rPr lang="en-US">
                <a:latin typeface="Proxima Nova Black"/>
              </a:rPr>
              <a:t>Further refinement during EIS</a:t>
            </a:r>
            <a:endParaRPr lang="en-US"/>
          </a:p>
          <a:p>
            <a:pPr lvl="1"/>
            <a:endParaRPr lang="en-US"/>
          </a:p>
        </p:txBody>
      </p:sp>
      <p:sp>
        <p:nvSpPr>
          <p:cNvPr id="6" name="Subtitle 2">
            <a:extLst>
              <a:ext uri="{FF2B5EF4-FFF2-40B4-BE49-F238E27FC236}">
                <a16:creationId xmlns:a16="http://schemas.microsoft.com/office/drawing/2014/main" id="{FFA54393-7B57-06A1-09C0-042D471AF672}"/>
              </a:ext>
            </a:extLst>
          </p:cNvPr>
          <p:cNvSpPr txBox="1">
            <a:spLocks/>
          </p:cNvSpPr>
          <p:nvPr/>
        </p:nvSpPr>
        <p:spPr>
          <a:xfrm>
            <a:off x="3780890" y="6558741"/>
            <a:ext cx="8411111" cy="299259"/>
          </a:xfrm>
          <a:prstGeom prst="rect">
            <a:avLst/>
          </a:prstGeom>
        </p:spPr>
        <p:txBody>
          <a:bodyPr vert="horz" lIns="91440" tIns="45720" rIns="91440" bIns="45720" rtlCol="0">
            <a:normAutofit/>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609585"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121917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828754"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2438339"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3047924"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3657509"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4267093"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4876678"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a:lstStyle>
          <a:p>
            <a:pPr defTabSz="914377" fontAlgn="auto">
              <a:spcBef>
                <a:spcPts val="1000"/>
              </a:spcBef>
              <a:spcAft>
                <a:spcPts val="0"/>
              </a:spcAft>
              <a:buClr>
                <a:srgbClr val="005596"/>
              </a:buClr>
              <a:defRPr/>
            </a:pPr>
            <a:r>
              <a:rPr lang="en-US" sz="1200" b="0" spc="100">
                <a:solidFill>
                  <a:srgbClr val="FFFFFF">
                    <a:lumMod val="50000"/>
                  </a:srgbClr>
                </a:solidFill>
                <a:latin typeface="Proxima Nova Black" panose="020B0604020202020204" charset="0"/>
              </a:rPr>
              <a:t>Submit questions &amp; comments to: </a:t>
            </a:r>
            <a:r>
              <a:rPr lang="en-US" sz="1200" b="0" cap="none" spc="100">
                <a:solidFill>
                  <a:srgbClr val="FFFFFF">
                    <a:lumMod val="50000"/>
                  </a:srgbClr>
                </a:solidFill>
                <a:latin typeface="Proxima Nova Black" panose="020B0604020202020204" charset="0"/>
              </a:rPr>
              <a:t>IBTProject@charlottenc.gov</a:t>
            </a:r>
          </a:p>
        </p:txBody>
      </p:sp>
    </p:spTree>
    <p:extLst>
      <p:ext uri="{BB962C8B-B14F-4D97-AF65-F5344CB8AC3E}">
        <p14:creationId xmlns:p14="http://schemas.microsoft.com/office/powerpoint/2010/main" val="6923563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1F5EA20-25FC-4424-A608-DA50740478F8}"/>
              </a:ext>
            </a:extLst>
          </p:cNvPr>
          <p:cNvSpPr txBox="1"/>
          <p:nvPr/>
        </p:nvSpPr>
        <p:spPr>
          <a:xfrm>
            <a:off x="7881258" y="2"/>
            <a:ext cx="4310743" cy="1443847"/>
          </a:xfrm>
          <a:prstGeom prst="rect">
            <a:avLst/>
          </a:prstGeom>
          <a:solidFill>
            <a:schemeClr val="accent1"/>
          </a:solidFill>
        </p:spPr>
        <p:txBody>
          <a:bodyPr wrap="square" lIns="182880" tIns="182880" rIns="182880" bIns="182880">
            <a:noAutofit/>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609585"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121917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828754"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2438339"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3047924"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3657509"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4267093"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4876678"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a:lstStyle>
          <a:p>
            <a:pPr algn="ctr" defTabSz="914377" eaLnBrk="1" fontAlgn="auto" hangingPunct="1">
              <a:spcBef>
                <a:spcPts val="0"/>
              </a:spcBef>
              <a:spcAft>
                <a:spcPts val="0"/>
              </a:spcAft>
              <a:defRPr/>
            </a:pPr>
            <a:r>
              <a:rPr lang="en-US" sz="1600" b="1">
                <a:solidFill>
                  <a:srgbClr val="FFFFFF"/>
                </a:solidFill>
                <a:latin typeface="Proxima Nova Cond Medium" panose="020B0604020202020204" charset="0"/>
                <a:ea typeface="+mn-ea"/>
              </a:rPr>
              <a:t>For virtual Teams meeting information or to submit a comment/question, visit the Charlotte Water IBT website at: </a:t>
            </a:r>
          </a:p>
          <a:p>
            <a:pPr algn="ctr" defTabSz="914377" eaLnBrk="1" fontAlgn="auto" hangingPunct="1">
              <a:spcBef>
                <a:spcPts val="0"/>
              </a:spcBef>
              <a:spcAft>
                <a:spcPts val="0"/>
              </a:spcAft>
              <a:defRPr/>
            </a:pPr>
            <a:r>
              <a:rPr lang="en-US" sz="2000" b="1">
                <a:solidFill>
                  <a:srgbClr val="FFFFFF"/>
                </a:solidFill>
                <a:latin typeface="Proxima Nova Black" panose="020B0604020202020204" charset="0"/>
                <a:ea typeface="+mn-ea"/>
              </a:rPr>
              <a:t>CharlotteWaterIBT.org</a:t>
            </a:r>
          </a:p>
        </p:txBody>
      </p:sp>
      <p:sp>
        <p:nvSpPr>
          <p:cNvPr id="5" name="Title 4">
            <a:extLst>
              <a:ext uri="{FF2B5EF4-FFF2-40B4-BE49-F238E27FC236}">
                <a16:creationId xmlns:a16="http://schemas.microsoft.com/office/drawing/2014/main" id="{E47D57CB-14BE-04B1-5D2C-1450DC96ADBA}"/>
              </a:ext>
            </a:extLst>
          </p:cNvPr>
          <p:cNvSpPr>
            <a:spLocks noGrp="1"/>
          </p:cNvSpPr>
          <p:nvPr>
            <p:ph type="title"/>
          </p:nvPr>
        </p:nvSpPr>
        <p:spPr/>
        <p:txBody>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609585"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121917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828754"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2438339"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3047924"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3657509"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4267093"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4876678"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a:lstStyle>
          <a:p>
            <a:r>
              <a:rPr lang="en-US"/>
              <a:t>Public Meetings</a:t>
            </a:r>
          </a:p>
        </p:txBody>
      </p:sp>
      <p:sp>
        <p:nvSpPr>
          <p:cNvPr id="6" name="Content Placeholder 5">
            <a:extLst>
              <a:ext uri="{FF2B5EF4-FFF2-40B4-BE49-F238E27FC236}">
                <a16:creationId xmlns:a16="http://schemas.microsoft.com/office/drawing/2014/main" id="{04B69E91-FDE9-409E-D9D2-E12DC69DAD72}"/>
              </a:ext>
            </a:extLst>
          </p:cNvPr>
          <p:cNvSpPr>
            <a:spLocks noGrp="1"/>
          </p:cNvSpPr>
          <p:nvPr>
            <p:ph sz="half" idx="1"/>
          </p:nvPr>
        </p:nvSpPr>
        <p:spPr>
          <a:xfrm>
            <a:off x="838201" y="1825625"/>
            <a:ext cx="5066211" cy="4351339"/>
          </a:xfrm>
        </p:spPr>
        <p:txBody>
          <a:bodyPr>
            <a:normAutofit fontScale="85000" lnSpcReduction="10000"/>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609585"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121917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828754"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2438339"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3047924"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3657509"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4267093"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4876678"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a:lstStyle>
          <a:p>
            <a:r>
              <a:rPr lang="en-US"/>
              <a:t>Meeting #1 – Hickory, NC</a:t>
            </a:r>
          </a:p>
          <a:p>
            <a:pPr marL="685783" lvl="2" indent="0">
              <a:buNone/>
            </a:pPr>
            <a:r>
              <a:rPr lang="en-US"/>
              <a:t>Wednesday, May 8, 5:30-7:00 pm</a:t>
            </a:r>
          </a:p>
          <a:p>
            <a:pPr marL="685783" lvl="2" indent="0">
              <a:buNone/>
            </a:pPr>
            <a:r>
              <a:rPr lang="en-US"/>
              <a:t>Ridgeview Branch Library</a:t>
            </a:r>
          </a:p>
          <a:p>
            <a:pPr marL="685783" lvl="2" indent="0">
              <a:buNone/>
            </a:pPr>
            <a:r>
              <a:rPr lang="en-US"/>
              <a:t>Z. Anne Hoyle Community Room</a:t>
            </a:r>
          </a:p>
          <a:p>
            <a:pPr marL="685783" lvl="2" indent="0">
              <a:buNone/>
            </a:pPr>
            <a:r>
              <a:rPr lang="en-US"/>
              <a:t>706 1</a:t>
            </a:r>
            <a:r>
              <a:rPr lang="en-US" baseline="30000"/>
              <a:t>st</a:t>
            </a:r>
            <a:r>
              <a:rPr lang="en-US"/>
              <a:t> St. SW, Hickory, NC 28602</a:t>
            </a:r>
          </a:p>
          <a:p>
            <a:r>
              <a:rPr lang="en-US"/>
              <a:t>Meeting #2 – Charlotte, NC</a:t>
            </a:r>
          </a:p>
          <a:p>
            <a:pPr marL="685783" lvl="2" indent="0">
              <a:buNone/>
            </a:pPr>
            <a:r>
              <a:rPr lang="en-US"/>
              <a:t>Thursday, May 9, 6:00-7:30 pm</a:t>
            </a:r>
          </a:p>
          <a:p>
            <a:pPr marL="685783" lvl="2" indent="0">
              <a:buNone/>
            </a:pPr>
            <a:r>
              <a:rPr lang="en-US"/>
              <a:t>Charlotte Water</a:t>
            </a:r>
          </a:p>
          <a:p>
            <a:pPr marL="685783" lvl="2" indent="0">
              <a:buNone/>
            </a:pPr>
            <a:r>
              <a:rPr lang="en-US"/>
              <a:t>4100 W. Tyvola Rd, Charlotte, NC 28208</a:t>
            </a:r>
          </a:p>
          <a:p>
            <a:r>
              <a:rPr lang="en-US"/>
              <a:t>Meeting #3 – Albemarle, NC</a:t>
            </a:r>
          </a:p>
          <a:p>
            <a:pPr marL="685783" lvl="2" indent="0">
              <a:buNone/>
            </a:pPr>
            <a:r>
              <a:rPr lang="en-US"/>
              <a:t>Wednesday, May 15, 5:30-7:00 pm</a:t>
            </a:r>
          </a:p>
          <a:p>
            <a:pPr marL="685783" lvl="2" indent="0">
              <a:buNone/>
            </a:pPr>
            <a:r>
              <a:rPr lang="en-US"/>
              <a:t>EE Waddell Community Center</a:t>
            </a:r>
          </a:p>
          <a:p>
            <a:pPr marL="685783" lvl="2" indent="0">
              <a:buNone/>
            </a:pPr>
            <a:r>
              <a:rPr lang="en-US"/>
              <a:t>Banquet Room</a:t>
            </a:r>
          </a:p>
          <a:p>
            <a:pPr marL="685783" lvl="2" indent="0">
              <a:buNone/>
            </a:pPr>
            <a:r>
              <a:rPr lang="en-US"/>
              <a:t>621 Wall St., Albemarle, NC 28001 </a:t>
            </a:r>
          </a:p>
        </p:txBody>
      </p:sp>
      <p:sp>
        <p:nvSpPr>
          <p:cNvPr id="7" name="Content Placeholder 6">
            <a:extLst>
              <a:ext uri="{FF2B5EF4-FFF2-40B4-BE49-F238E27FC236}">
                <a16:creationId xmlns:a16="http://schemas.microsoft.com/office/drawing/2014/main" id="{53FFE6BF-C1EA-077B-24EA-0CC88CF57A1D}"/>
              </a:ext>
            </a:extLst>
          </p:cNvPr>
          <p:cNvSpPr>
            <a:spLocks noGrp="1"/>
          </p:cNvSpPr>
          <p:nvPr>
            <p:ph sz="half" idx="2"/>
          </p:nvPr>
        </p:nvSpPr>
        <p:spPr/>
        <p:txBody>
          <a:bodyPr>
            <a:normAutofit fontScale="85000" lnSpcReduction="10000"/>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609585"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121917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828754"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2438339"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3047924"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3657509"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4267093"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4876678"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a:lstStyle>
          <a:p>
            <a:r>
              <a:rPr lang="en-US"/>
              <a:t>Meeting #4 – Camden, SC</a:t>
            </a:r>
          </a:p>
          <a:p>
            <a:pPr marL="685783" lvl="2" indent="0">
              <a:buNone/>
            </a:pPr>
            <a:r>
              <a:rPr lang="en-US"/>
              <a:t>Tuesday, June 25, 6:00- 8:00pm</a:t>
            </a:r>
          </a:p>
          <a:p>
            <a:pPr marL="685783" lvl="2" indent="0">
              <a:buNone/>
            </a:pPr>
            <a:r>
              <a:rPr lang="en-US" sz="2100">
                <a:cs typeface="Times New Roman" panose="02020603050405020304" pitchFamily="18" charset="0"/>
              </a:rPr>
              <a:t>Revolutionary War Visitor Center </a:t>
            </a:r>
          </a:p>
          <a:p>
            <a:pPr marL="685783" lvl="2" indent="0">
              <a:buNone/>
            </a:pPr>
            <a:r>
              <a:rPr lang="en-US" sz="2100">
                <a:cs typeface="Times New Roman" panose="02020603050405020304" pitchFamily="18" charset="0"/>
              </a:rPr>
              <a:t>Liberty Hall</a:t>
            </a:r>
          </a:p>
          <a:p>
            <a:pPr marL="685783" lvl="2" indent="0">
              <a:buNone/>
            </a:pPr>
            <a:r>
              <a:rPr lang="en-US" sz="2100">
                <a:cs typeface="Times New Roman" panose="02020603050405020304" pitchFamily="18" charset="0"/>
              </a:rPr>
              <a:t>212 Broad St., Camden, SC 29020</a:t>
            </a:r>
            <a:endParaRPr lang="en-US" sz="2100"/>
          </a:p>
          <a:p>
            <a:r>
              <a:rPr lang="en-US"/>
              <a:t>Meeting #5 – Florence, SC </a:t>
            </a:r>
          </a:p>
          <a:p>
            <a:pPr marL="457189" lvl="1" indent="0">
              <a:buNone/>
              <a:tabLst>
                <a:tab pos="687371" algn="l"/>
              </a:tabLst>
            </a:pPr>
            <a:r>
              <a:rPr lang="en-US" sz="2100" i="1"/>
              <a:t>	Thursday, June 27, 6:00- 8:00pm</a:t>
            </a:r>
          </a:p>
          <a:p>
            <a:pPr marL="457189" lvl="1" indent="0">
              <a:spcBef>
                <a:spcPts val="0"/>
              </a:spcBef>
              <a:buSzPts val="1000"/>
              <a:buNone/>
              <a:tabLst>
                <a:tab pos="687371" algn="l"/>
                <a:tab pos="914377" algn="l"/>
              </a:tabLst>
            </a:pPr>
            <a:r>
              <a:rPr lang="en-US" sz="2100" i="1">
                <a:solidFill>
                  <a:srgbClr val="212121"/>
                </a:solidFill>
                <a:cs typeface="Calibri" panose="020F0502020204030204" pitchFamily="34" charset="0"/>
              </a:rPr>
              <a:t>	Francis Marion University  </a:t>
            </a:r>
          </a:p>
          <a:p>
            <a:pPr marL="457189" lvl="1" indent="0">
              <a:spcBef>
                <a:spcPts val="0"/>
              </a:spcBef>
              <a:buSzPts val="1000"/>
              <a:buNone/>
              <a:tabLst>
                <a:tab pos="687371" algn="l"/>
                <a:tab pos="914377" algn="l"/>
              </a:tabLst>
            </a:pPr>
            <a:r>
              <a:rPr lang="en-US" sz="2100" i="1">
                <a:solidFill>
                  <a:srgbClr val="212121"/>
                </a:solidFill>
                <a:cs typeface="Calibri" panose="020F0502020204030204" pitchFamily="34" charset="0"/>
              </a:rPr>
              <a:t>	Chapman Auditorium</a:t>
            </a:r>
          </a:p>
          <a:p>
            <a:pPr marL="457189" lvl="1" indent="0">
              <a:spcBef>
                <a:spcPts val="0"/>
              </a:spcBef>
              <a:buSzPts val="1000"/>
              <a:buNone/>
              <a:tabLst>
                <a:tab pos="687371" algn="l"/>
                <a:tab pos="914377" algn="l"/>
              </a:tabLst>
            </a:pPr>
            <a:r>
              <a:rPr lang="en-US" sz="2100" i="1">
                <a:solidFill>
                  <a:srgbClr val="212121"/>
                </a:solidFill>
                <a:cs typeface="Calibri" panose="020F0502020204030204" pitchFamily="34" charset="0"/>
              </a:rPr>
              <a:t>	4800 E. Heyward Dr., Florence, SC 29506</a:t>
            </a:r>
          </a:p>
          <a:p>
            <a:r>
              <a:rPr lang="en-US"/>
              <a:t>Meeting #6 – Morganton, NC</a:t>
            </a:r>
          </a:p>
          <a:p>
            <a:pPr marL="685783" lvl="2" indent="0">
              <a:buNone/>
            </a:pPr>
            <a:r>
              <a:rPr lang="en-US"/>
              <a:t>Monday, July 15, 6:00- 8:00pm</a:t>
            </a:r>
          </a:p>
          <a:p>
            <a:pPr marL="457189" lvl="1" indent="0">
              <a:spcBef>
                <a:spcPts val="0"/>
              </a:spcBef>
              <a:buSzPts val="1000"/>
              <a:buNone/>
              <a:tabLst>
                <a:tab pos="687371" algn="l"/>
                <a:tab pos="914377" algn="l"/>
              </a:tabLst>
            </a:pPr>
            <a:r>
              <a:rPr lang="en-US" sz="2100" i="1">
                <a:solidFill>
                  <a:srgbClr val="212121"/>
                </a:solidFill>
                <a:cs typeface="Calibri" panose="020F0502020204030204" pitchFamily="34" charset="0"/>
              </a:rPr>
              <a:t>	</a:t>
            </a:r>
            <a:r>
              <a:rPr lang="en-US" sz="2100" i="1" err="1">
                <a:solidFill>
                  <a:srgbClr val="212121"/>
                </a:solidFill>
                <a:cs typeface="Calibri" panose="020F0502020204030204" pitchFamily="34" charset="0"/>
              </a:rPr>
              <a:t>CoMMA</a:t>
            </a:r>
            <a:r>
              <a:rPr lang="en-US" sz="2100" i="1">
                <a:solidFill>
                  <a:srgbClr val="212121"/>
                </a:solidFill>
                <a:cs typeface="Calibri" panose="020F0502020204030204" pitchFamily="34" charset="0"/>
              </a:rPr>
              <a:t> Performing Arts Center</a:t>
            </a:r>
          </a:p>
          <a:p>
            <a:pPr marL="457189" lvl="1" indent="0">
              <a:spcBef>
                <a:spcPts val="0"/>
              </a:spcBef>
              <a:buSzPts val="1000"/>
              <a:buNone/>
              <a:tabLst>
                <a:tab pos="687371" algn="l"/>
                <a:tab pos="914377" algn="l"/>
              </a:tabLst>
            </a:pPr>
            <a:r>
              <a:rPr lang="en-US" sz="2100" i="1">
                <a:solidFill>
                  <a:srgbClr val="212121"/>
                </a:solidFill>
                <a:cs typeface="Calibri" panose="020F0502020204030204" pitchFamily="34" charset="0"/>
              </a:rPr>
              <a:t>	401 S. College St., Morganton, NC 28655</a:t>
            </a:r>
          </a:p>
          <a:p>
            <a:r>
              <a:rPr lang="en-US"/>
              <a:t>Meeting #7 – Rock Hill, SC</a:t>
            </a:r>
          </a:p>
          <a:p>
            <a:pPr marL="685783" lvl="2" indent="0">
              <a:buNone/>
            </a:pPr>
            <a:r>
              <a:rPr lang="en-US"/>
              <a:t>Monday, July 29, 6:00- 8:00pm</a:t>
            </a:r>
          </a:p>
          <a:p>
            <a:pPr marL="457189" lvl="1" indent="0">
              <a:spcBef>
                <a:spcPts val="0"/>
              </a:spcBef>
              <a:buSzPts val="1000"/>
              <a:buNone/>
              <a:tabLst>
                <a:tab pos="687371" algn="l"/>
                <a:tab pos="914377" algn="l"/>
              </a:tabLst>
            </a:pPr>
            <a:r>
              <a:rPr lang="en-US" sz="2100" i="1">
                <a:solidFill>
                  <a:srgbClr val="212121"/>
                </a:solidFill>
                <a:cs typeface="Calibri" panose="020F0502020204030204" pitchFamily="34" charset="0"/>
              </a:rPr>
              <a:t>	Dutchman Creek Middle School</a:t>
            </a:r>
          </a:p>
          <a:p>
            <a:pPr marL="457189" lvl="1" indent="0">
              <a:spcBef>
                <a:spcPts val="0"/>
              </a:spcBef>
              <a:buSzPts val="1000"/>
              <a:buNone/>
              <a:tabLst>
                <a:tab pos="687371" algn="l"/>
                <a:tab pos="914377" algn="l"/>
              </a:tabLst>
            </a:pPr>
            <a:r>
              <a:rPr lang="en-US" sz="2100" i="1">
                <a:solidFill>
                  <a:srgbClr val="212121"/>
                </a:solidFill>
                <a:cs typeface="Calibri" panose="020F0502020204030204" pitchFamily="34" charset="0"/>
              </a:rPr>
              <a:t>	4757 Mt. Gallant Rd., Rock Hill, SC 29732</a:t>
            </a:r>
          </a:p>
          <a:p>
            <a:pPr marL="457189" lvl="1" indent="0">
              <a:spcBef>
                <a:spcPts val="0"/>
              </a:spcBef>
              <a:buSzPts val="1000"/>
              <a:buNone/>
              <a:tabLst>
                <a:tab pos="687371" algn="l"/>
                <a:tab pos="914377" algn="l"/>
              </a:tabLst>
            </a:pPr>
            <a:endParaRPr lang="en-US" sz="2100" i="1">
              <a:solidFill>
                <a:srgbClr val="212121"/>
              </a:solidFill>
              <a:cs typeface="Calibri" panose="020F0502020204030204" pitchFamily="34" charset="0"/>
            </a:endParaRPr>
          </a:p>
          <a:p>
            <a:endParaRPr lang="en-US"/>
          </a:p>
          <a:p>
            <a:pPr marL="685783" lvl="2" indent="0">
              <a:buNone/>
            </a:pPr>
            <a:endParaRPr lang="en-US"/>
          </a:p>
        </p:txBody>
      </p:sp>
      <p:sp>
        <p:nvSpPr>
          <p:cNvPr id="4" name="Slide Number Placeholder 3">
            <a:extLst>
              <a:ext uri="{FF2B5EF4-FFF2-40B4-BE49-F238E27FC236}">
                <a16:creationId xmlns:a16="http://schemas.microsoft.com/office/drawing/2014/main" id="{226668FE-966C-1F71-7A9B-B6C49D7A5CFF}"/>
              </a:ext>
            </a:extLst>
          </p:cNvPr>
          <p:cNvSpPr>
            <a:spLocks noGrp="1"/>
          </p:cNvSpPr>
          <p:nvPr>
            <p:ph type="sldNum" sz="quarter" idx="12"/>
          </p:nvPr>
        </p:nvSpPr>
        <p:spPr/>
        <p:txBody>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81276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1625519"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2438278"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3251037"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4063797" algn="l" defTabSz="1625519"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4876557" algn="l" defTabSz="1625519"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5689315" algn="l" defTabSz="1625519"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6502075" algn="l" defTabSz="1625519"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a:lstStyle>
          <a:p>
            <a:pPr defTabSz="914377" eaLnBrk="1" fontAlgn="auto" hangingPunct="1">
              <a:spcBef>
                <a:spcPts val="0"/>
              </a:spcBef>
              <a:spcAft>
                <a:spcPts val="0"/>
              </a:spcAft>
              <a:defRPr/>
            </a:pPr>
            <a:fld id="{BF891440-8A38-4B35-B518-E5BA39D3850D}" type="slidenum">
              <a:rPr lang="en-US">
                <a:solidFill>
                  <a:srgbClr val="000000"/>
                </a:solidFill>
                <a:ea typeface="+mn-ea"/>
              </a:rPr>
              <a:pPr defTabSz="914377" eaLnBrk="1" fontAlgn="auto" hangingPunct="1">
                <a:spcBef>
                  <a:spcPts val="0"/>
                </a:spcBef>
                <a:spcAft>
                  <a:spcPts val="0"/>
                </a:spcAft>
                <a:defRPr/>
              </a:pPr>
              <a:t>22</a:t>
            </a:fld>
            <a:endParaRPr lang="en-US">
              <a:solidFill>
                <a:srgbClr val="000000"/>
              </a:solidFill>
              <a:ea typeface="+mn-ea"/>
            </a:endParaRPr>
          </a:p>
        </p:txBody>
      </p:sp>
      <p:sp>
        <p:nvSpPr>
          <p:cNvPr id="2" name="Subtitle 2">
            <a:extLst>
              <a:ext uri="{FF2B5EF4-FFF2-40B4-BE49-F238E27FC236}">
                <a16:creationId xmlns:a16="http://schemas.microsoft.com/office/drawing/2014/main" id="{58A43D0C-9298-3C02-7E02-D097B1536D87}"/>
              </a:ext>
            </a:extLst>
          </p:cNvPr>
          <p:cNvSpPr txBox="1">
            <a:spLocks/>
          </p:cNvSpPr>
          <p:nvPr/>
        </p:nvSpPr>
        <p:spPr>
          <a:xfrm>
            <a:off x="3780890" y="6558741"/>
            <a:ext cx="8411111" cy="299259"/>
          </a:xfrm>
          <a:prstGeom prst="rect">
            <a:avLst/>
          </a:prstGeom>
        </p:spPr>
        <p:txBody>
          <a:bodyPr vert="horz" lIns="91440" tIns="45720" rIns="91440" bIns="45720" rtlCol="0">
            <a:normAutofit/>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609585"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121917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828754"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2438339"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3047924"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3657509"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4267093"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4876678"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a:lstStyle>
          <a:p>
            <a:pPr defTabSz="914377" fontAlgn="auto">
              <a:spcBef>
                <a:spcPts val="1000"/>
              </a:spcBef>
              <a:spcAft>
                <a:spcPts val="0"/>
              </a:spcAft>
              <a:buClr>
                <a:srgbClr val="005596"/>
              </a:buClr>
              <a:defRPr/>
            </a:pPr>
            <a:r>
              <a:rPr lang="en-US" sz="1200" b="0" spc="100">
                <a:solidFill>
                  <a:srgbClr val="FFFFFF">
                    <a:lumMod val="50000"/>
                  </a:srgbClr>
                </a:solidFill>
                <a:latin typeface="Proxima Nova Black" panose="020B0604020202020204" charset="0"/>
              </a:rPr>
              <a:t>Submit questions &amp; comments to: </a:t>
            </a:r>
            <a:r>
              <a:rPr lang="en-US" sz="1200" b="0" cap="none" spc="100">
                <a:solidFill>
                  <a:srgbClr val="FFFFFF">
                    <a:lumMod val="50000"/>
                  </a:srgbClr>
                </a:solidFill>
                <a:latin typeface="Proxima Nova Black" panose="020B0604020202020204" charset="0"/>
              </a:rPr>
              <a:t>IBTProject@charlottenc.gov</a:t>
            </a:r>
          </a:p>
        </p:txBody>
      </p:sp>
    </p:spTree>
    <p:extLst>
      <p:ext uri="{BB962C8B-B14F-4D97-AF65-F5344CB8AC3E}">
        <p14:creationId xmlns:p14="http://schemas.microsoft.com/office/powerpoint/2010/main" val="28492294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C5CE1CD-41F7-5BFE-9548-59F663AA5E35}"/>
              </a:ext>
            </a:extLst>
          </p:cNvPr>
          <p:cNvSpPr>
            <a:spLocks noGrp="1"/>
          </p:cNvSpPr>
          <p:nvPr>
            <p:ph type="title"/>
          </p:nvPr>
        </p:nvSpPr>
        <p:spPr>
          <a:xfrm>
            <a:off x="839788" y="457200"/>
            <a:ext cx="5395549" cy="1064029"/>
          </a:xfrm>
        </p:spPr>
        <p:txBody>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609585"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121917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828754"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2438339"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3047924"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3657509"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4267093"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4876678"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a:lstStyle>
          <a:p>
            <a:r>
              <a:rPr lang="en-US"/>
              <a:t>Stakeholder Engagement</a:t>
            </a:r>
            <a:br>
              <a:rPr lang="en-US"/>
            </a:br>
            <a:r>
              <a:rPr lang="en-US"/>
              <a:t>Workshops</a:t>
            </a:r>
          </a:p>
        </p:txBody>
      </p:sp>
      <p:sp>
        <p:nvSpPr>
          <p:cNvPr id="4" name="Text Placeholder 3">
            <a:extLst>
              <a:ext uri="{FF2B5EF4-FFF2-40B4-BE49-F238E27FC236}">
                <a16:creationId xmlns:a16="http://schemas.microsoft.com/office/drawing/2014/main" id="{7F7F1F47-47C6-28B5-448F-DC2F5427B9A2}"/>
              </a:ext>
            </a:extLst>
          </p:cNvPr>
          <p:cNvSpPr>
            <a:spLocks noGrp="1"/>
          </p:cNvSpPr>
          <p:nvPr>
            <p:ph type="body" sz="half" idx="2"/>
          </p:nvPr>
        </p:nvSpPr>
        <p:spPr>
          <a:xfrm>
            <a:off x="839787" y="1846218"/>
            <a:ext cx="10794864" cy="4214949"/>
          </a:xfrm>
        </p:spPr>
        <p:txBody>
          <a:bodyPr>
            <a:normAutofit/>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609585"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121917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828754"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2438339"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3047924"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3657509"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4267093"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4876678"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a:lstStyle>
          <a:p>
            <a:pPr>
              <a:lnSpc>
                <a:spcPct val="110000"/>
              </a:lnSpc>
              <a:tabLst>
                <a:tab pos="1141385" algn="l"/>
              </a:tabLst>
            </a:pPr>
            <a:r>
              <a:rPr lang="en-US"/>
              <a:t>Goal: Identify actionable alternatives to increasing IBT that should be 	evaluated within the scope of the EIS</a:t>
            </a:r>
            <a:endParaRPr lang="en-US" sz="1000"/>
          </a:p>
          <a:p>
            <a:pPr>
              <a:lnSpc>
                <a:spcPct val="110000"/>
              </a:lnSpc>
            </a:pPr>
            <a:r>
              <a:rPr lang="en-US"/>
              <a:t>Looking for stakeholders to represent broad and diverse interests</a:t>
            </a:r>
          </a:p>
          <a:p>
            <a:pPr>
              <a:lnSpc>
                <a:spcPct val="110000"/>
              </a:lnSpc>
            </a:pPr>
            <a:r>
              <a:rPr lang="en-US"/>
              <a:t>Stakeholders will have the ability to shape the alternatives that will be considered </a:t>
            </a:r>
          </a:p>
          <a:p>
            <a:pPr>
              <a:lnSpc>
                <a:spcPct val="110000"/>
              </a:lnSpc>
            </a:pPr>
            <a:r>
              <a:rPr lang="en-US"/>
              <a:t>Logistics: </a:t>
            </a:r>
          </a:p>
          <a:p>
            <a:pPr lvl="1">
              <a:lnSpc>
                <a:spcPct val="110000"/>
              </a:lnSpc>
            </a:pPr>
            <a:r>
              <a:rPr lang="en-US"/>
              <a:t>Fall 2024 </a:t>
            </a:r>
          </a:p>
          <a:p>
            <a:pPr lvl="1">
              <a:lnSpc>
                <a:spcPct val="110000"/>
              </a:lnSpc>
            </a:pPr>
            <a:r>
              <a:rPr lang="en-US"/>
              <a:t>Professional facilitation – </a:t>
            </a:r>
            <a:r>
              <a:rPr lang="en-US" err="1"/>
              <a:t>CDMSmith</a:t>
            </a:r>
            <a:r>
              <a:rPr lang="en-US"/>
              <a:t> selected</a:t>
            </a:r>
          </a:p>
          <a:p>
            <a:pPr lvl="1">
              <a:lnSpc>
                <a:spcPct val="110000"/>
              </a:lnSpc>
            </a:pPr>
            <a:r>
              <a:rPr lang="en-US"/>
              <a:t>Multiple workshops – At least 3</a:t>
            </a:r>
          </a:p>
          <a:p>
            <a:pPr lvl="1">
              <a:lnSpc>
                <a:spcPct val="110000"/>
              </a:lnSpc>
            </a:pPr>
            <a:r>
              <a:rPr lang="en-US"/>
              <a:t>Meeting format – in-person with virtual option</a:t>
            </a:r>
          </a:p>
        </p:txBody>
      </p:sp>
      <p:sp>
        <p:nvSpPr>
          <p:cNvPr id="5" name="Slide Number Placeholder 4">
            <a:extLst>
              <a:ext uri="{FF2B5EF4-FFF2-40B4-BE49-F238E27FC236}">
                <a16:creationId xmlns:a16="http://schemas.microsoft.com/office/drawing/2014/main" id="{C82E5DD9-A7E7-AC5F-3BAE-7FEB927AB928}"/>
              </a:ext>
            </a:extLst>
          </p:cNvPr>
          <p:cNvSpPr>
            <a:spLocks noGrp="1"/>
          </p:cNvSpPr>
          <p:nvPr>
            <p:ph type="sldNum" sz="quarter" idx="12"/>
          </p:nvPr>
        </p:nvSpPr>
        <p:spPr/>
        <p:txBody>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81276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1625519"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2438278"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3251037"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4063797" algn="l" defTabSz="1625519"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4876557" algn="l" defTabSz="1625519"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5689315" algn="l" defTabSz="1625519"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6502075" algn="l" defTabSz="1625519"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a:lstStyle>
          <a:p>
            <a:pPr defTabSz="914377" eaLnBrk="1" fontAlgn="auto" hangingPunct="1">
              <a:spcBef>
                <a:spcPts val="0"/>
              </a:spcBef>
              <a:spcAft>
                <a:spcPts val="0"/>
              </a:spcAft>
              <a:defRPr/>
            </a:pPr>
            <a:fld id="{BF891440-8A38-4B35-B518-E5BA39D3850D}" type="slidenum">
              <a:rPr lang="en-US">
                <a:solidFill>
                  <a:srgbClr val="000000"/>
                </a:solidFill>
                <a:ea typeface="+mn-ea"/>
              </a:rPr>
              <a:pPr defTabSz="914377" eaLnBrk="1" fontAlgn="auto" hangingPunct="1">
                <a:spcBef>
                  <a:spcPts val="0"/>
                </a:spcBef>
                <a:spcAft>
                  <a:spcPts val="0"/>
                </a:spcAft>
                <a:defRPr/>
              </a:pPr>
              <a:t>23</a:t>
            </a:fld>
            <a:endParaRPr lang="en-US">
              <a:solidFill>
                <a:srgbClr val="000000"/>
              </a:solidFill>
              <a:ea typeface="+mn-ea"/>
            </a:endParaRPr>
          </a:p>
        </p:txBody>
      </p:sp>
    </p:spTree>
    <p:extLst>
      <p:ext uri="{BB962C8B-B14F-4D97-AF65-F5344CB8AC3E}">
        <p14:creationId xmlns:p14="http://schemas.microsoft.com/office/powerpoint/2010/main" val="35879663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9004233" y="4988490"/>
            <a:ext cx="2604083" cy="1290311"/>
          </a:xfrm>
          <a:prstGeom prst="rect">
            <a:avLst/>
          </a:prstGeom>
        </p:spPr>
      </p:pic>
      <p:sp>
        <p:nvSpPr>
          <p:cNvPr id="3" name="object 3"/>
          <p:cNvSpPr txBox="1"/>
          <p:nvPr/>
        </p:nvSpPr>
        <p:spPr>
          <a:xfrm>
            <a:off x="9597165" y="5239872"/>
            <a:ext cx="1419225" cy="887197"/>
          </a:xfrm>
          <a:prstGeom prst="rect">
            <a:avLst/>
          </a:prstGeom>
        </p:spPr>
        <p:txBody>
          <a:bodyPr vert="horz" wrap="square" lIns="0" tIns="11207" rIns="0" bIns="0" rtlCol="0">
            <a:spAutoFit/>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609585"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121917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828754"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2438339"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3047924"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3657509"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4267093"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4876678"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a:lstStyle>
          <a:p>
            <a:pPr marL="11206" marR="4483" algn="ctr" defTabSz="914377" eaLnBrk="1" fontAlgn="auto" hangingPunct="1">
              <a:spcBef>
                <a:spcPts val="88"/>
              </a:spcBef>
              <a:spcAft>
                <a:spcPts val="0"/>
              </a:spcAft>
              <a:defRPr/>
            </a:pPr>
            <a:r>
              <a:rPr sz="971">
                <a:solidFill>
                  <a:srgbClr val="121619"/>
                </a:solidFill>
                <a:latin typeface="Tahoma"/>
                <a:ea typeface="+mn-ea"/>
                <a:cs typeface="Tahoma"/>
              </a:rPr>
              <a:t>Agriculture</a:t>
            </a:r>
            <a:r>
              <a:rPr sz="971" spc="49">
                <a:solidFill>
                  <a:srgbClr val="121619"/>
                </a:solidFill>
                <a:latin typeface="Times New Roman"/>
                <a:ea typeface="+mn-ea"/>
                <a:cs typeface="Times New Roman"/>
              </a:rPr>
              <a:t> </a:t>
            </a:r>
            <a:r>
              <a:rPr sz="971" spc="-31">
                <a:solidFill>
                  <a:srgbClr val="121619"/>
                </a:solidFill>
                <a:latin typeface="Tahoma"/>
                <a:ea typeface="+mn-ea"/>
                <a:cs typeface="Tahoma"/>
              </a:rPr>
              <a:t>(Farm</a:t>
            </a:r>
            <a:r>
              <a:rPr sz="971" spc="44">
                <a:solidFill>
                  <a:srgbClr val="121619"/>
                </a:solidFill>
                <a:latin typeface="Times New Roman"/>
                <a:ea typeface="+mn-ea"/>
                <a:cs typeface="Times New Roman"/>
              </a:rPr>
              <a:t> </a:t>
            </a:r>
            <a:r>
              <a:rPr sz="971" spc="-9">
                <a:solidFill>
                  <a:srgbClr val="121619"/>
                </a:solidFill>
                <a:latin typeface="Tahoma"/>
                <a:ea typeface="+mn-ea"/>
                <a:cs typeface="Tahoma"/>
              </a:rPr>
              <a:t>Bureau)</a:t>
            </a:r>
            <a:r>
              <a:rPr sz="971" spc="-9">
                <a:solidFill>
                  <a:srgbClr val="121619"/>
                </a:solidFill>
                <a:latin typeface="Times New Roman"/>
                <a:ea typeface="+mn-ea"/>
                <a:cs typeface="Times New Roman"/>
              </a:rPr>
              <a:t> </a:t>
            </a:r>
            <a:r>
              <a:rPr sz="971" spc="-9">
                <a:solidFill>
                  <a:srgbClr val="121619"/>
                </a:solidFill>
                <a:latin typeface="Tahoma"/>
                <a:ea typeface="+mn-ea"/>
                <a:cs typeface="Tahoma"/>
              </a:rPr>
              <a:t>Forestry</a:t>
            </a:r>
            <a:endParaRPr sz="971">
              <a:solidFill>
                <a:srgbClr val="000000"/>
              </a:solidFill>
              <a:latin typeface="Tahoma"/>
              <a:ea typeface="+mn-ea"/>
              <a:cs typeface="Tahoma"/>
            </a:endParaRPr>
          </a:p>
          <a:p>
            <a:pPr marL="363082" marR="357478" algn="ctr" defTabSz="914377" eaLnBrk="1" fontAlgn="auto" hangingPunct="1">
              <a:lnSpc>
                <a:spcPts val="1175"/>
              </a:lnSpc>
              <a:spcBef>
                <a:spcPts val="35"/>
              </a:spcBef>
              <a:spcAft>
                <a:spcPts val="0"/>
              </a:spcAft>
              <a:defRPr/>
            </a:pPr>
            <a:r>
              <a:rPr sz="971" spc="-9">
                <a:solidFill>
                  <a:srgbClr val="121619"/>
                </a:solidFill>
                <a:latin typeface="Times New Roman"/>
                <a:ea typeface="+mn-ea"/>
                <a:cs typeface="Times New Roman"/>
              </a:rPr>
              <a:t> </a:t>
            </a:r>
            <a:r>
              <a:rPr sz="971">
                <a:solidFill>
                  <a:srgbClr val="121619"/>
                </a:solidFill>
                <a:latin typeface="Tahoma"/>
                <a:ea typeface="+mn-ea"/>
                <a:cs typeface="Tahoma"/>
              </a:rPr>
              <a:t>Other</a:t>
            </a:r>
            <a:r>
              <a:rPr sz="971" spc="13">
                <a:solidFill>
                  <a:srgbClr val="121619"/>
                </a:solidFill>
                <a:latin typeface="Times New Roman"/>
                <a:ea typeface="+mn-ea"/>
                <a:cs typeface="Times New Roman"/>
              </a:rPr>
              <a:t> </a:t>
            </a:r>
            <a:r>
              <a:rPr sz="971" spc="-19">
                <a:solidFill>
                  <a:srgbClr val="121619"/>
                </a:solidFill>
                <a:latin typeface="Tahoma"/>
                <a:ea typeface="+mn-ea"/>
                <a:cs typeface="Tahoma"/>
              </a:rPr>
              <a:t>NGOs</a:t>
            </a:r>
            <a:endParaRPr sz="971">
              <a:solidFill>
                <a:srgbClr val="000000"/>
              </a:solidFill>
              <a:latin typeface="Tahoma"/>
              <a:ea typeface="+mn-ea"/>
              <a:cs typeface="Tahoma"/>
            </a:endParaRPr>
          </a:p>
          <a:p>
            <a:pPr algn="ctr" defTabSz="914377" eaLnBrk="1" fontAlgn="auto" hangingPunct="1">
              <a:lnSpc>
                <a:spcPts val="1125"/>
              </a:lnSpc>
              <a:spcBef>
                <a:spcPts val="0"/>
              </a:spcBef>
              <a:spcAft>
                <a:spcPts val="0"/>
              </a:spcAft>
              <a:defRPr/>
            </a:pPr>
            <a:r>
              <a:rPr sz="971">
                <a:solidFill>
                  <a:srgbClr val="121619"/>
                </a:solidFill>
                <a:latin typeface="Tahoma"/>
                <a:ea typeface="+mn-ea"/>
                <a:cs typeface="Tahoma"/>
              </a:rPr>
              <a:t>At-large</a:t>
            </a:r>
            <a:r>
              <a:rPr sz="971" spc="27">
                <a:solidFill>
                  <a:srgbClr val="121619"/>
                </a:solidFill>
                <a:latin typeface="Times New Roman"/>
                <a:ea typeface="+mn-ea"/>
                <a:cs typeface="Times New Roman"/>
              </a:rPr>
              <a:t> </a:t>
            </a:r>
            <a:r>
              <a:rPr sz="971" spc="-9">
                <a:solidFill>
                  <a:srgbClr val="121619"/>
                </a:solidFill>
                <a:latin typeface="Tahoma"/>
                <a:ea typeface="+mn-ea"/>
                <a:cs typeface="Tahoma"/>
              </a:rPr>
              <a:t>Interests</a:t>
            </a:r>
            <a:endParaRPr lang="en-US" sz="971" spc="-9">
              <a:solidFill>
                <a:srgbClr val="121619"/>
              </a:solidFill>
              <a:latin typeface="Tahoma"/>
              <a:ea typeface="+mn-ea"/>
              <a:cs typeface="Tahoma"/>
            </a:endParaRPr>
          </a:p>
          <a:p>
            <a:pPr algn="ctr" defTabSz="914377" eaLnBrk="1" fontAlgn="auto" hangingPunct="1">
              <a:lnSpc>
                <a:spcPts val="1125"/>
              </a:lnSpc>
              <a:spcBef>
                <a:spcPts val="0"/>
              </a:spcBef>
              <a:spcAft>
                <a:spcPts val="0"/>
              </a:spcAft>
              <a:defRPr/>
            </a:pPr>
            <a:r>
              <a:rPr lang="en-US" sz="971" spc="-9">
                <a:solidFill>
                  <a:srgbClr val="121619"/>
                </a:solidFill>
                <a:latin typeface="Tahoma"/>
                <a:ea typeface="+mn-ea"/>
                <a:cs typeface="Tahoma"/>
              </a:rPr>
              <a:t>Lakefront</a:t>
            </a:r>
            <a:r>
              <a:rPr lang="en-US" sz="971" spc="-9">
                <a:solidFill>
                  <a:srgbClr val="121619"/>
                </a:solidFill>
                <a:latin typeface="Times New Roman"/>
                <a:ea typeface="+mn-ea"/>
                <a:cs typeface="Times New Roman"/>
              </a:rPr>
              <a:t> </a:t>
            </a:r>
            <a:r>
              <a:rPr lang="en-US" sz="971" spc="-19">
                <a:solidFill>
                  <a:srgbClr val="121619"/>
                </a:solidFill>
                <a:latin typeface="Tahoma"/>
                <a:ea typeface="+mn-ea"/>
                <a:cs typeface="Tahoma"/>
              </a:rPr>
              <a:t>HOAs</a:t>
            </a:r>
            <a:endParaRPr lang="en-US" sz="971">
              <a:solidFill>
                <a:srgbClr val="000000"/>
              </a:solidFill>
              <a:latin typeface="Tahoma"/>
              <a:ea typeface="+mn-ea"/>
              <a:cs typeface="Tahoma"/>
            </a:endParaRPr>
          </a:p>
          <a:p>
            <a:pPr algn="ctr" defTabSz="914377" eaLnBrk="1" fontAlgn="auto" hangingPunct="1">
              <a:lnSpc>
                <a:spcPts val="1125"/>
              </a:lnSpc>
              <a:spcBef>
                <a:spcPts val="0"/>
              </a:spcBef>
              <a:spcAft>
                <a:spcPts val="0"/>
              </a:spcAft>
              <a:defRPr/>
            </a:pPr>
            <a:endParaRPr lang="en-US" sz="971" spc="-9">
              <a:solidFill>
                <a:srgbClr val="121619"/>
              </a:solidFill>
              <a:latin typeface="Tahoma"/>
              <a:ea typeface="+mn-ea"/>
              <a:cs typeface="Tahoma"/>
            </a:endParaRPr>
          </a:p>
        </p:txBody>
      </p:sp>
      <p:sp>
        <p:nvSpPr>
          <p:cNvPr id="4" name="object 4"/>
          <p:cNvSpPr txBox="1">
            <a:spLocks noGrp="1"/>
          </p:cNvSpPr>
          <p:nvPr>
            <p:ph type="title"/>
          </p:nvPr>
        </p:nvSpPr>
        <p:spPr>
          <a:xfrm>
            <a:off x="876748" y="403364"/>
            <a:ext cx="7402973" cy="566445"/>
          </a:xfrm>
          <a:prstGeom prst="rect">
            <a:avLst/>
          </a:prstGeom>
        </p:spPr>
        <p:txBody>
          <a:bodyPr vert="horz" wrap="square" lIns="0" tIns="12327" rIns="0" bIns="0" rtlCol="0" anchor="ctr">
            <a:spAutoFit/>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609585"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121917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828754"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2438339"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3047924"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3657509"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4267093"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4876678"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a:lstStyle>
          <a:p>
            <a:pPr marL="12326">
              <a:lnSpc>
                <a:spcPct val="100000"/>
              </a:lnSpc>
              <a:spcBef>
                <a:spcPts val="97"/>
              </a:spcBef>
            </a:pPr>
            <a:r>
              <a:rPr lang="en-US" sz="3600" spc="-9">
                <a:solidFill>
                  <a:schemeClr val="accent1"/>
                </a:solidFill>
              </a:rPr>
              <a:t>Draft </a:t>
            </a:r>
            <a:r>
              <a:rPr sz="3600" spc="-9">
                <a:solidFill>
                  <a:schemeClr val="accent1"/>
                </a:solidFill>
              </a:rPr>
              <a:t>Stakeholder</a:t>
            </a:r>
            <a:r>
              <a:rPr lang="en-US" sz="3600" spc="-9">
                <a:solidFill>
                  <a:schemeClr val="accent1"/>
                </a:solidFill>
              </a:rPr>
              <a:t> Intere</a:t>
            </a:r>
            <a:r>
              <a:rPr sz="3600" spc="-9">
                <a:solidFill>
                  <a:schemeClr val="accent1"/>
                </a:solidFill>
              </a:rPr>
              <a:t>s</a:t>
            </a:r>
            <a:r>
              <a:rPr lang="en-US" sz="3600" spc="-9">
                <a:solidFill>
                  <a:schemeClr val="accent1"/>
                </a:solidFill>
              </a:rPr>
              <a:t>ts</a:t>
            </a:r>
            <a:endParaRPr sz="3600" spc="-9">
              <a:solidFill>
                <a:schemeClr val="accent1"/>
              </a:solidFill>
            </a:endParaRPr>
          </a:p>
        </p:txBody>
      </p:sp>
      <p:pic>
        <p:nvPicPr>
          <p:cNvPr id="5" name="object 5"/>
          <p:cNvPicPr/>
          <p:nvPr/>
        </p:nvPicPr>
        <p:blipFill>
          <a:blip r:embed="rId3" cstate="print"/>
          <a:stretch>
            <a:fillRect/>
          </a:stretch>
        </p:blipFill>
        <p:spPr>
          <a:xfrm>
            <a:off x="2627273" y="1672082"/>
            <a:ext cx="1283947" cy="1283583"/>
          </a:xfrm>
          <a:prstGeom prst="rect">
            <a:avLst/>
          </a:prstGeom>
        </p:spPr>
      </p:pic>
      <p:sp>
        <p:nvSpPr>
          <p:cNvPr id="6" name="object 6"/>
          <p:cNvSpPr txBox="1"/>
          <p:nvPr/>
        </p:nvSpPr>
        <p:spPr>
          <a:xfrm>
            <a:off x="2912631" y="2214285"/>
            <a:ext cx="711575" cy="160673"/>
          </a:xfrm>
          <a:prstGeom prst="rect">
            <a:avLst/>
          </a:prstGeom>
        </p:spPr>
        <p:txBody>
          <a:bodyPr vert="horz" wrap="square" lIns="0" tIns="11207" rIns="0" bIns="0" rtlCol="0">
            <a:spAutoFit/>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609585"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121917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828754"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2438339"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3047924"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3657509"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4267093"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4876678"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a:lstStyle>
          <a:p>
            <a:pPr marL="11206" defTabSz="914377" eaLnBrk="1" fontAlgn="auto" hangingPunct="1">
              <a:spcBef>
                <a:spcPts val="88"/>
              </a:spcBef>
              <a:spcAft>
                <a:spcPts val="0"/>
              </a:spcAft>
              <a:defRPr/>
            </a:pPr>
            <a:r>
              <a:rPr sz="971">
                <a:solidFill>
                  <a:srgbClr val="FFFFFF"/>
                </a:solidFill>
                <a:latin typeface="Tahoma"/>
                <a:ea typeface="+mn-ea"/>
                <a:cs typeface="Tahoma"/>
              </a:rPr>
              <a:t>Duke</a:t>
            </a:r>
            <a:r>
              <a:rPr sz="971">
                <a:solidFill>
                  <a:srgbClr val="FFFFFF"/>
                </a:solidFill>
                <a:latin typeface="Times New Roman"/>
                <a:ea typeface="+mn-ea"/>
                <a:cs typeface="Times New Roman"/>
              </a:rPr>
              <a:t> </a:t>
            </a:r>
            <a:r>
              <a:rPr sz="971" spc="-9">
                <a:solidFill>
                  <a:srgbClr val="FFFFFF"/>
                </a:solidFill>
                <a:latin typeface="Tahoma"/>
                <a:ea typeface="+mn-ea"/>
                <a:cs typeface="Tahoma"/>
              </a:rPr>
              <a:t>Energy</a:t>
            </a:r>
            <a:endParaRPr sz="971">
              <a:solidFill>
                <a:srgbClr val="000000"/>
              </a:solidFill>
              <a:latin typeface="Tahoma"/>
              <a:ea typeface="+mn-ea"/>
              <a:cs typeface="Tahoma"/>
            </a:endParaRPr>
          </a:p>
        </p:txBody>
      </p:sp>
      <p:pic>
        <p:nvPicPr>
          <p:cNvPr id="7" name="object 7"/>
          <p:cNvPicPr/>
          <p:nvPr/>
        </p:nvPicPr>
        <p:blipFill>
          <a:blip r:embed="rId4" cstate="print"/>
          <a:stretch>
            <a:fillRect/>
          </a:stretch>
        </p:blipFill>
        <p:spPr>
          <a:xfrm>
            <a:off x="858988" y="1665722"/>
            <a:ext cx="1287977" cy="1289943"/>
          </a:xfrm>
          <a:prstGeom prst="rect">
            <a:avLst/>
          </a:prstGeom>
        </p:spPr>
      </p:pic>
      <p:sp>
        <p:nvSpPr>
          <p:cNvPr id="8" name="object 8"/>
          <p:cNvSpPr txBox="1"/>
          <p:nvPr/>
        </p:nvSpPr>
        <p:spPr>
          <a:xfrm>
            <a:off x="1245634" y="2068554"/>
            <a:ext cx="696559" cy="660041"/>
          </a:xfrm>
          <a:prstGeom prst="rect">
            <a:avLst/>
          </a:prstGeom>
        </p:spPr>
        <p:txBody>
          <a:bodyPr vert="horz" wrap="square" lIns="0" tIns="11207" rIns="0" bIns="0" rtlCol="0">
            <a:spAutoFit/>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609585"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121917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828754"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2438339"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3047924"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3657509"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4267093"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4876678"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a:lstStyle>
          <a:p>
            <a:pPr marL="11206" defTabSz="914377" eaLnBrk="1" fontAlgn="auto" hangingPunct="1">
              <a:spcBef>
                <a:spcPts val="88"/>
              </a:spcBef>
              <a:spcAft>
                <a:spcPts val="0"/>
              </a:spcAft>
              <a:defRPr/>
            </a:pPr>
            <a:r>
              <a:rPr sz="971" spc="-9">
                <a:solidFill>
                  <a:srgbClr val="FFFFFF"/>
                </a:solidFill>
                <a:latin typeface="Tahoma"/>
                <a:ea typeface="+mn-ea"/>
                <a:cs typeface="Tahoma"/>
              </a:rPr>
              <a:t>CWWMG</a:t>
            </a:r>
            <a:endParaRPr lang="en-US" sz="971" spc="-9">
              <a:solidFill>
                <a:srgbClr val="FFFFFF"/>
              </a:solidFill>
              <a:latin typeface="Tahoma"/>
              <a:ea typeface="+mn-ea"/>
              <a:cs typeface="Tahoma"/>
            </a:endParaRPr>
          </a:p>
          <a:p>
            <a:pPr marL="11206" defTabSz="914377" eaLnBrk="1" fontAlgn="auto" hangingPunct="1">
              <a:spcBef>
                <a:spcPts val="88"/>
              </a:spcBef>
              <a:spcAft>
                <a:spcPts val="0"/>
              </a:spcAft>
              <a:defRPr/>
            </a:pPr>
            <a:r>
              <a:rPr lang="en-US" sz="971" spc="-9">
                <a:solidFill>
                  <a:srgbClr val="FFFFFF"/>
                </a:solidFill>
                <a:latin typeface="Tahoma"/>
                <a:ea typeface="+mn-ea"/>
                <a:cs typeface="Tahoma"/>
              </a:rPr>
              <a:t>YPDWMG</a:t>
            </a:r>
          </a:p>
          <a:p>
            <a:pPr marL="11206" defTabSz="914377" eaLnBrk="1" fontAlgn="auto" hangingPunct="1">
              <a:spcBef>
                <a:spcPts val="88"/>
              </a:spcBef>
              <a:spcAft>
                <a:spcPts val="0"/>
              </a:spcAft>
              <a:defRPr/>
            </a:pPr>
            <a:endParaRPr lang="en-US" sz="971" spc="-9">
              <a:solidFill>
                <a:srgbClr val="FFFFFF"/>
              </a:solidFill>
              <a:latin typeface="Tahoma"/>
              <a:ea typeface="+mn-ea"/>
              <a:cs typeface="Tahoma"/>
            </a:endParaRPr>
          </a:p>
          <a:p>
            <a:pPr marL="11206" defTabSz="914377" eaLnBrk="1" fontAlgn="auto" hangingPunct="1">
              <a:spcBef>
                <a:spcPts val="88"/>
              </a:spcBef>
              <a:spcAft>
                <a:spcPts val="0"/>
              </a:spcAft>
              <a:defRPr/>
            </a:pPr>
            <a:r>
              <a:rPr lang="en-US" sz="971" spc="-9">
                <a:solidFill>
                  <a:srgbClr val="FFFFFF"/>
                </a:solidFill>
                <a:latin typeface="Tahoma"/>
                <a:ea typeface="+mn-ea"/>
                <a:cs typeface="Tahoma"/>
              </a:rPr>
              <a:t>DMAG</a:t>
            </a:r>
            <a:endParaRPr sz="971">
              <a:solidFill>
                <a:srgbClr val="000000"/>
              </a:solidFill>
              <a:latin typeface="Tahoma"/>
              <a:ea typeface="+mn-ea"/>
              <a:cs typeface="Tahoma"/>
            </a:endParaRPr>
          </a:p>
        </p:txBody>
      </p:sp>
      <p:pic>
        <p:nvPicPr>
          <p:cNvPr id="9" name="object 9"/>
          <p:cNvPicPr/>
          <p:nvPr/>
        </p:nvPicPr>
        <p:blipFill>
          <a:blip r:embed="rId5" cstate="print"/>
          <a:stretch>
            <a:fillRect/>
          </a:stretch>
        </p:blipFill>
        <p:spPr>
          <a:xfrm>
            <a:off x="6198811" y="1672082"/>
            <a:ext cx="1283947" cy="1283583"/>
          </a:xfrm>
          <a:prstGeom prst="rect">
            <a:avLst/>
          </a:prstGeom>
        </p:spPr>
      </p:pic>
      <p:sp>
        <p:nvSpPr>
          <p:cNvPr id="10" name="object 10"/>
          <p:cNvSpPr txBox="1"/>
          <p:nvPr/>
        </p:nvSpPr>
        <p:spPr>
          <a:xfrm>
            <a:off x="6287845" y="1850653"/>
            <a:ext cx="1156897" cy="995775"/>
          </a:xfrm>
          <a:prstGeom prst="rect">
            <a:avLst/>
          </a:prstGeom>
        </p:spPr>
        <p:txBody>
          <a:bodyPr vert="horz" wrap="square" lIns="0" tIns="11207" rIns="0" bIns="0" rtlCol="0">
            <a:spAutoFit/>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609585"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121917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828754"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2438339"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3047924"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3657509"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4267093"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4876678"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a:lstStyle>
          <a:p>
            <a:pPr marL="11206" marR="4483" indent="84607" defTabSz="914377" eaLnBrk="1" fontAlgn="auto" hangingPunct="1">
              <a:spcBef>
                <a:spcPts val="88"/>
              </a:spcBef>
              <a:spcAft>
                <a:spcPts val="0"/>
              </a:spcAft>
              <a:defRPr/>
            </a:pPr>
            <a:r>
              <a:rPr sz="971" spc="-9">
                <a:solidFill>
                  <a:srgbClr val="FFFFFF"/>
                </a:solidFill>
                <a:latin typeface="Tahoma"/>
                <a:ea typeface="+mn-ea"/>
                <a:cs typeface="Tahoma"/>
              </a:rPr>
              <a:t>Catawba</a:t>
            </a:r>
            <a:r>
              <a:rPr lang="en-US" sz="971" spc="-9">
                <a:solidFill>
                  <a:srgbClr val="FFFFFF"/>
                </a:solidFill>
                <a:latin typeface="Times New Roman"/>
                <a:ea typeface="+mn-ea"/>
                <a:cs typeface="Times New Roman"/>
              </a:rPr>
              <a:t>/</a:t>
            </a:r>
            <a:r>
              <a:rPr lang="en-US" sz="1100" spc="-9">
                <a:solidFill>
                  <a:srgbClr val="FFFFFF"/>
                </a:solidFill>
                <a:latin typeface="Times New Roman"/>
                <a:ea typeface="+mn-ea"/>
                <a:cs typeface="Times New Roman"/>
              </a:rPr>
              <a:t>Yadkin</a:t>
            </a:r>
          </a:p>
          <a:p>
            <a:pPr marL="11206" marR="4483" indent="84607" defTabSz="914377" eaLnBrk="1" fontAlgn="auto" hangingPunct="1">
              <a:spcBef>
                <a:spcPts val="88"/>
              </a:spcBef>
              <a:spcAft>
                <a:spcPts val="0"/>
              </a:spcAft>
              <a:defRPr/>
            </a:pPr>
            <a:r>
              <a:rPr sz="971" spc="-9">
                <a:solidFill>
                  <a:srgbClr val="FFFFFF"/>
                </a:solidFill>
                <a:latin typeface="Tahoma"/>
                <a:ea typeface="+mn-ea"/>
                <a:cs typeface="Tahoma"/>
              </a:rPr>
              <a:t>Riverkeeper</a:t>
            </a:r>
            <a:endParaRPr lang="en-US" sz="971" spc="-9">
              <a:solidFill>
                <a:srgbClr val="FFFFFF"/>
              </a:solidFill>
              <a:latin typeface="Tahoma"/>
              <a:ea typeface="+mn-ea"/>
              <a:cs typeface="Tahoma"/>
            </a:endParaRPr>
          </a:p>
          <a:p>
            <a:pPr marL="11206" marR="4483" indent="84607" defTabSz="914377" eaLnBrk="1" fontAlgn="auto" hangingPunct="1">
              <a:spcBef>
                <a:spcPts val="88"/>
              </a:spcBef>
              <a:spcAft>
                <a:spcPts val="0"/>
              </a:spcAft>
              <a:defRPr/>
            </a:pPr>
            <a:endParaRPr lang="en-US" sz="971" spc="-9">
              <a:solidFill>
                <a:srgbClr val="FFFFFF"/>
              </a:solidFill>
              <a:latin typeface="Tahoma"/>
              <a:ea typeface="+mn-ea"/>
              <a:cs typeface="Tahoma"/>
            </a:endParaRPr>
          </a:p>
          <a:p>
            <a:pPr marL="11206" marR="4483" indent="84607" defTabSz="914377" eaLnBrk="1" fontAlgn="auto" hangingPunct="1">
              <a:spcBef>
                <a:spcPts val="88"/>
              </a:spcBef>
              <a:spcAft>
                <a:spcPts val="0"/>
              </a:spcAft>
              <a:defRPr/>
            </a:pPr>
            <a:r>
              <a:rPr lang="en-US" sz="971" spc="-9">
                <a:solidFill>
                  <a:srgbClr val="FFFFFF"/>
                </a:solidFill>
                <a:latin typeface="Tahoma"/>
                <a:ea typeface="+mn-ea"/>
                <a:cs typeface="Tahoma"/>
              </a:rPr>
              <a:t>Environmental Advocacy Groups</a:t>
            </a:r>
            <a:endParaRPr lang="en-US" sz="971">
              <a:solidFill>
                <a:srgbClr val="FFFFFF"/>
              </a:solidFill>
              <a:latin typeface="Tahoma"/>
              <a:ea typeface="+mn-ea"/>
              <a:cs typeface="Tahoma"/>
            </a:endParaRPr>
          </a:p>
          <a:p>
            <a:pPr marL="11206" marR="4483" indent="84607" defTabSz="914377" eaLnBrk="1" fontAlgn="auto" hangingPunct="1">
              <a:spcBef>
                <a:spcPts val="88"/>
              </a:spcBef>
              <a:spcAft>
                <a:spcPts val="0"/>
              </a:spcAft>
              <a:defRPr/>
            </a:pPr>
            <a:endParaRPr sz="971">
              <a:solidFill>
                <a:srgbClr val="000000"/>
              </a:solidFill>
              <a:latin typeface="Tahoma"/>
              <a:ea typeface="+mn-ea"/>
              <a:cs typeface="Tahoma"/>
            </a:endParaRPr>
          </a:p>
        </p:txBody>
      </p:sp>
      <p:pic>
        <p:nvPicPr>
          <p:cNvPr id="11" name="object 11"/>
          <p:cNvPicPr/>
          <p:nvPr/>
        </p:nvPicPr>
        <p:blipFill>
          <a:blip r:embed="rId6" cstate="print"/>
          <a:stretch>
            <a:fillRect/>
          </a:stretch>
        </p:blipFill>
        <p:spPr>
          <a:xfrm>
            <a:off x="4964738" y="5032502"/>
            <a:ext cx="1283583" cy="1283583"/>
          </a:xfrm>
          <a:prstGeom prst="rect">
            <a:avLst/>
          </a:prstGeom>
        </p:spPr>
      </p:pic>
      <p:sp>
        <p:nvSpPr>
          <p:cNvPr id="12" name="object 12"/>
          <p:cNvSpPr txBox="1"/>
          <p:nvPr/>
        </p:nvSpPr>
        <p:spPr>
          <a:xfrm>
            <a:off x="5236284" y="5425441"/>
            <a:ext cx="741269" cy="459388"/>
          </a:xfrm>
          <a:prstGeom prst="rect">
            <a:avLst/>
          </a:prstGeom>
        </p:spPr>
        <p:txBody>
          <a:bodyPr vert="horz" wrap="square" lIns="0" tIns="11207" rIns="0" bIns="0" rtlCol="0">
            <a:spAutoFit/>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609585"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121917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828754"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2438339"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3047924"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3657509"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4267093"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4876678"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a:lstStyle>
          <a:p>
            <a:pPr marL="11206" marR="4483" indent="-2241" algn="ctr" defTabSz="914377" eaLnBrk="1" fontAlgn="auto" hangingPunct="1">
              <a:spcBef>
                <a:spcPts val="88"/>
              </a:spcBef>
              <a:spcAft>
                <a:spcPts val="0"/>
              </a:spcAft>
              <a:defRPr/>
            </a:pPr>
            <a:r>
              <a:rPr sz="971">
                <a:solidFill>
                  <a:srgbClr val="FFFFFF"/>
                </a:solidFill>
                <a:latin typeface="Tahoma"/>
                <a:ea typeface="+mn-ea"/>
                <a:cs typeface="Tahoma"/>
              </a:rPr>
              <a:t>Soil</a:t>
            </a:r>
            <a:r>
              <a:rPr sz="971" spc="4">
                <a:solidFill>
                  <a:srgbClr val="FFFFFF"/>
                </a:solidFill>
                <a:latin typeface="Times New Roman"/>
                <a:ea typeface="+mn-ea"/>
                <a:cs typeface="Times New Roman"/>
              </a:rPr>
              <a:t> </a:t>
            </a:r>
            <a:r>
              <a:rPr sz="971">
                <a:solidFill>
                  <a:srgbClr val="FFFFFF"/>
                </a:solidFill>
                <a:latin typeface="Tahoma"/>
                <a:ea typeface="+mn-ea"/>
                <a:cs typeface="Tahoma"/>
              </a:rPr>
              <a:t>&amp;</a:t>
            </a:r>
            <a:r>
              <a:rPr sz="971" spc="-4">
                <a:solidFill>
                  <a:srgbClr val="FFFFFF"/>
                </a:solidFill>
                <a:latin typeface="Times New Roman"/>
                <a:ea typeface="+mn-ea"/>
                <a:cs typeface="Times New Roman"/>
              </a:rPr>
              <a:t> </a:t>
            </a:r>
            <a:r>
              <a:rPr sz="971" spc="-9">
                <a:solidFill>
                  <a:srgbClr val="FFFFFF"/>
                </a:solidFill>
                <a:latin typeface="Tahoma"/>
                <a:ea typeface="+mn-ea"/>
                <a:cs typeface="Tahoma"/>
              </a:rPr>
              <a:t>Water</a:t>
            </a:r>
            <a:r>
              <a:rPr sz="971" spc="-9">
                <a:solidFill>
                  <a:srgbClr val="FFFFFF"/>
                </a:solidFill>
                <a:latin typeface="Times New Roman"/>
                <a:ea typeface="+mn-ea"/>
                <a:cs typeface="Times New Roman"/>
              </a:rPr>
              <a:t> </a:t>
            </a:r>
            <a:r>
              <a:rPr sz="971" spc="-9">
                <a:solidFill>
                  <a:srgbClr val="FFFFFF"/>
                </a:solidFill>
                <a:latin typeface="Tahoma"/>
                <a:ea typeface="+mn-ea"/>
                <a:cs typeface="Tahoma"/>
              </a:rPr>
              <a:t>Conservation</a:t>
            </a:r>
            <a:r>
              <a:rPr sz="971" spc="-9">
                <a:solidFill>
                  <a:srgbClr val="FFFFFF"/>
                </a:solidFill>
                <a:latin typeface="Times New Roman"/>
                <a:ea typeface="+mn-ea"/>
                <a:cs typeface="Times New Roman"/>
              </a:rPr>
              <a:t> </a:t>
            </a:r>
            <a:r>
              <a:rPr sz="971" spc="-9">
                <a:solidFill>
                  <a:srgbClr val="FFFFFF"/>
                </a:solidFill>
                <a:latin typeface="Tahoma"/>
                <a:ea typeface="+mn-ea"/>
                <a:cs typeface="Tahoma"/>
              </a:rPr>
              <a:t>Districts</a:t>
            </a:r>
            <a:endParaRPr sz="971">
              <a:solidFill>
                <a:srgbClr val="FFFFFF"/>
              </a:solidFill>
              <a:latin typeface="Tahoma"/>
              <a:ea typeface="+mn-ea"/>
              <a:cs typeface="Tahoma"/>
            </a:endParaRPr>
          </a:p>
        </p:txBody>
      </p:sp>
      <p:pic>
        <p:nvPicPr>
          <p:cNvPr id="13" name="object 13"/>
          <p:cNvPicPr/>
          <p:nvPr/>
        </p:nvPicPr>
        <p:blipFill>
          <a:blip r:embed="rId7" cstate="print"/>
          <a:stretch>
            <a:fillRect/>
          </a:stretch>
        </p:blipFill>
        <p:spPr>
          <a:xfrm>
            <a:off x="2752329" y="5035192"/>
            <a:ext cx="1283947" cy="1283947"/>
          </a:xfrm>
          <a:prstGeom prst="rect">
            <a:avLst/>
          </a:prstGeom>
        </p:spPr>
      </p:pic>
      <p:sp>
        <p:nvSpPr>
          <p:cNvPr id="14" name="object 14"/>
          <p:cNvSpPr txBox="1"/>
          <p:nvPr/>
        </p:nvSpPr>
        <p:spPr>
          <a:xfrm>
            <a:off x="3032231" y="5412617"/>
            <a:ext cx="744683" cy="476487"/>
          </a:xfrm>
          <a:prstGeom prst="rect">
            <a:avLst/>
          </a:prstGeom>
        </p:spPr>
        <p:txBody>
          <a:bodyPr vert="horz" wrap="square" lIns="0" tIns="11207" rIns="0" bIns="0" rtlCol="0">
            <a:spAutoFit/>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609585"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121917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828754"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2438339"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3047924"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3657509"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4267093"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4876678"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a:lstStyle>
          <a:p>
            <a:pPr marL="37542" marR="4483" indent="-26895" defTabSz="914377" eaLnBrk="1" fontAlgn="auto" hangingPunct="1">
              <a:spcBef>
                <a:spcPts val="88"/>
              </a:spcBef>
              <a:spcAft>
                <a:spcPts val="0"/>
              </a:spcAft>
              <a:defRPr/>
            </a:pPr>
            <a:r>
              <a:rPr lang="en-US" sz="971">
                <a:solidFill>
                  <a:srgbClr val="FFFFFF"/>
                </a:solidFill>
                <a:latin typeface="Tahoma"/>
                <a:ea typeface="+mn-ea"/>
                <a:cs typeface="Tahoma"/>
              </a:rPr>
              <a:t>Towns, </a:t>
            </a:r>
            <a:r>
              <a:rPr sz="971">
                <a:solidFill>
                  <a:srgbClr val="FFFFFF"/>
                </a:solidFill>
                <a:latin typeface="Tahoma"/>
                <a:ea typeface="+mn-ea"/>
                <a:cs typeface="Tahoma"/>
              </a:rPr>
              <a:t>Cities</a:t>
            </a:r>
            <a:r>
              <a:rPr sz="971" spc="57">
                <a:solidFill>
                  <a:srgbClr val="FFFFFF"/>
                </a:solidFill>
                <a:latin typeface="Times New Roman"/>
                <a:ea typeface="+mn-ea"/>
                <a:cs typeface="Times New Roman"/>
              </a:rPr>
              <a:t> </a:t>
            </a:r>
            <a:r>
              <a:rPr sz="971" spc="-23">
                <a:solidFill>
                  <a:srgbClr val="FFFFFF"/>
                </a:solidFill>
                <a:latin typeface="Tahoma"/>
                <a:ea typeface="+mn-ea"/>
                <a:cs typeface="Tahoma"/>
              </a:rPr>
              <a:t>and</a:t>
            </a:r>
            <a:r>
              <a:rPr sz="971" spc="-23">
                <a:solidFill>
                  <a:srgbClr val="FFFFFF"/>
                </a:solidFill>
                <a:latin typeface="Times New Roman"/>
                <a:ea typeface="+mn-ea"/>
                <a:cs typeface="Times New Roman"/>
              </a:rPr>
              <a:t> </a:t>
            </a:r>
            <a:r>
              <a:rPr sz="971" spc="-9">
                <a:solidFill>
                  <a:srgbClr val="FFFFFF"/>
                </a:solidFill>
                <a:latin typeface="Tahoma"/>
                <a:ea typeface="+mn-ea"/>
                <a:cs typeface="Tahoma"/>
              </a:rPr>
              <a:t>Counties</a:t>
            </a:r>
            <a:endParaRPr lang="en-US" sz="971" spc="-9">
              <a:solidFill>
                <a:srgbClr val="FFFFFF"/>
              </a:solidFill>
              <a:latin typeface="Tahoma"/>
              <a:ea typeface="+mn-ea"/>
              <a:cs typeface="Tahoma"/>
            </a:endParaRPr>
          </a:p>
          <a:p>
            <a:pPr marL="37542" marR="4483" indent="-26895" defTabSz="914377" eaLnBrk="1" fontAlgn="auto" hangingPunct="1">
              <a:spcBef>
                <a:spcPts val="88"/>
              </a:spcBef>
              <a:spcAft>
                <a:spcPts val="0"/>
              </a:spcAft>
              <a:defRPr/>
            </a:pPr>
            <a:r>
              <a:rPr lang="en-US" sz="971" spc="-9">
                <a:solidFill>
                  <a:srgbClr val="FFFFFF"/>
                </a:solidFill>
                <a:latin typeface="Tahoma"/>
                <a:ea typeface="+mn-ea"/>
                <a:cs typeface="Tahoma"/>
              </a:rPr>
              <a:t>Staff</a:t>
            </a:r>
            <a:endParaRPr sz="971">
              <a:solidFill>
                <a:srgbClr val="000000"/>
              </a:solidFill>
              <a:latin typeface="Tahoma"/>
              <a:ea typeface="+mn-ea"/>
              <a:cs typeface="Tahoma"/>
            </a:endParaRPr>
          </a:p>
        </p:txBody>
      </p:sp>
      <p:pic>
        <p:nvPicPr>
          <p:cNvPr id="15" name="object 15"/>
          <p:cNvPicPr/>
          <p:nvPr/>
        </p:nvPicPr>
        <p:blipFill>
          <a:blip r:embed="rId8" cstate="print"/>
          <a:stretch>
            <a:fillRect/>
          </a:stretch>
        </p:blipFill>
        <p:spPr>
          <a:xfrm>
            <a:off x="3853031" y="5031891"/>
            <a:ext cx="1290917" cy="1290917"/>
          </a:xfrm>
          <a:prstGeom prst="rect">
            <a:avLst/>
          </a:prstGeom>
        </p:spPr>
      </p:pic>
      <p:sp>
        <p:nvSpPr>
          <p:cNvPr id="16" name="object 16"/>
          <p:cNvSpPr txBox="1"/>
          <p:nvPr/>
        </p:nvSpPr>
        <p:spPr>
          <a:xfrm>
            <a:off x="4124211" y="5506125"/>
            <a:ext cx="750235" cy="310031"/>
          </a:xfrm>
          <a:prstGeom prst="rect">
            <a:avLst/>
          </a:prstGeom>
        </p:spPr>
        <p:txBody>
          <a:bodyPr vert="horz" wrap="square" lIns="0" tIns="11207" rIns="0" bIns="0" rtlCol="0">
            <a:spAutoFit/>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609585"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121917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828754"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2438339"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3047924"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3657509"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4267093"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4876678"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a:lstStyle>
          <a:p>
            <a:pPr marL="11206" marR="4483" indent="89650" defTabSz="914377" eaLnBrk="1" fontAlgn="auto" hangingPunct="1">
              <a:spcBef>
                <a:spcPts val="88"/>
              </a:spcBef>
              <a:spcAft>
                <a:spcPts val="0"/>
              </a:spcAft>
              <a:defRPr/>
            </a:pPr>
            <a:r>
              <a:rPr sz="971">
                <a:solidFill>
                  <a:srgbClr val="FFFFFF"/>
                </a:solidFill>
                <a:latin typeface="Tahoma"/>
                <a:ea typeface="+mn-ea"/>
                <a:cs typeface="Tahoma"/>
              </a:rPr>
              <a:t>Council</a:t>
            </a:r>
            <a:r>
              <a:rPr sz="971" spc="124">
                <a:solidFill>
                  <a:srgbClr val="FFFFFF"/>
                </a:solidFill>
                <a:latin typeface="Times New Roman"/>
                <a:ea typeface="+mn-ea"/>
                <a:cs typeface="Times New Roman"/>
              </a:rPr>
              <a:t> </a:t>
            </a:r>
            <a:r>
              <a:rPr sz="971" spc="-23">
                <a:solidFill>
                  <a:srgbClr val="FFFFFF"/>
                </a:solidFill>
                <a:latin typeface="Tahoma"/>
                <a:ea typeface="+mn-ea"/>
                <a:cs typeface="Tahoma"/>
              </a:rPr>
              <a:t>of</a:t>
            </a:r>
            <a:r>
              <a:rPr sz="971" spc="-23">
                <a:solidFill>
                  <a:srgbClr val="FFFFFF"/>
                </a:solidFill>
                <a:latin typeface="Times New Roman"/>
                <a:ea typeface="+mn-ea"/>
                <a:cs typeface="Times New Roman"/>
              </a:rPr>
              <a:t> </a:t>
            </a:r>
            <a:r>
              <a:rPr sz="971" spc="-9">
                <a:solidFill>
                  <a:srgbClr val="FFFFFF"/>
                </a:solidFill>
                <a:latin typeface="Tahoma"/>
                <a:ea typeface="+mn-ea"/>
                <a:cs typeface="Tahoma"/>
              </a:rPr>
              <a:t>Governments</a:t>
            </a:r>
            <a:endParaRPr sz="971">
              <a:solidFill>
                <a:srgbClr val="000000"/>
              </a:solidFill>
              <a:latin typeface="Tahoma"/>
              <a:ea typeface="+mn-ea"/>
              <a:cs typeface="Tahoma"/>
            </a:endParaRPr>
          </a:p>
        </p:txBody>
      </p:sp>
      <p:pic>
        <p:nvPicPr>
          <p:cNvPr id="17" name="object 17"/>
          <p:cNvPicPr/>
          <p:nvPr/>
        </p:nvPicPr>
        <p:blipFill>
          <a:blip r:embed="rId9" cstate="print"/>
          <a:stretch>
            <a:fillRect/>
          </a:stretch>
        </p:blipFill>
        <p:spPr>
          <a:xfrm>
            <a:off x="4409374" y="2720953"/>
            <a:ext cx="1283583" cy="1283583"/>
          </a:xfrm>
          <a:prstGeom prst="rect">
            <a:avLst/>
          </a:prstGeom>
        </p:spPr>
      </p:pic>
      <p:sp>
        <p:nvSpPr>
          <p:cNvPr id="18" name="object 18"/>
          <p:cNvSpPr txBox="1"/>
          <p:nvPr/>
        </p:nvSpPr>
        <p:spPr>
          <a:xfrm>
            <a:off x="4680921" y="3189197"/>
            <a:ext cx="740708" cy="310031"/>
          </a:xfrm>
          <a:prstGeom prst="rect">
            <a:avLst/>
          </a:prstGeom>
        </p:spPr>
        <p:txBody>
          <a:bodyPr vert="horz" wrap="square" lIns="0" tIns="11207" rIns="0" bIns="0" rtlCol="0">
            <a:spAutoFit/>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609585"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121917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828754"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2438339"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3047924"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3657509"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4267093"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4876678"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a:lstStyle>
          <a:p>
            <a:pPr marL="11206" marR="4483" indent="169214" defTabSz="914377" eaLnBrk="1" fontAlgn="auto" hangingPunct="1">
              <a:spcBef>
                <a:spcPts val="88"/>
              </a:spcBef>
              <a:spcAft>
                <a:spcPts val="0"/>
              </a:spcAft>
              <a:defRPr/>
            </a:pPr>
            <a:r>
              <a:rPr sz="971" spc="-9">
                <a:solidFill>
                  <a:srgbClr val="121619"/>
                </a:solidFill>
                <a:latin typeface="Tahoma"/>
                <a:ea typeface="+mn-ea"/>
                <a:cs typeface="Tahoma"/>
              </a:rPr>
              <a:t>Marine</a:t>
            </a:r>
            <a:r>
              <a:rPr sz="971" spc="-9">
                <a:solidFill>
                  <a:srgbClr val="121619"/>
                </a:solidFill>
                <a:latin typeface="Times New Roman"/>
                <a:ea typeface="+mn-ea"/>
                <a:cs typeface="Times New Roman"/>
              </a:rPr>
              <a:t> </a:t>
            </a:r>
            <a:r>
              <a:rPr sz="971" spc="-9">
                <a:solidFill>
                  <a:srgbClr val="121619"/>
                </a:solidFill>
                <a:latin typeface="Tahoma"/>
                <a:ea typeface="+mn-ea"/>
                <a:cs typeface="Tahoma"/>
              </a:rPr>
              <a:t>Commissions</a:t>
            </a:r>
            <a:endParaRPr sz="971">
              <a:solidFill>
                <a:srgbClr val="000000"/>
              </a:solidFill>
              <a:latin typeface="Tahoma"/>
              <a:ea typeface="+mn-ea"/>
              <a:cs typeface="Tahoma"/>
            </a:endParaRPr>
          </a:p>
        </p:txBody>
      </p:sp>
      <p:pic>
        <p:nvPicPr>
          <p:cNvPr id="19" name="object 19"/>
          <p:cNvPicPr/>
          <p:nvPr/>
        </p:nvPicPr>
        <p:blipFill>
          <a:blip r:embed="rId10" cstate="print"/>
          <a:stretch>
            <a:fillRect/>
          </a:stretch>
        </p:blipFill>
        <p:spPr>
          <a:xfrm>
            <a:off x="9772057" y="2960675"/>
            <a:ext cx="1283583" cy="1283583"/>
          </a:xfrm>
          <a:prstGeom prst="rect">
            <a:avLst/>
          </a:prstGeom>
        </p:spPr>
      </p:pic>
      <p:sp>
        <p:nvSpPr>
          <p:cNvPr id="20" name="object 20"/>
          <p:cNvSpPr txBox="1"/>
          <p:nvPr/>
        </p:nvSpPr>
        <p:spPr>
          <a:xfrm>
            <a:off x="10039570" y="2991525"/>
            <a:ext cx="908239" cy="1073916"/>
          </a:xfrm>
          <a:prstGeom prst="rect">
            <a:avLst/>
          </a:prstGeom>
        </p:spPr>
        <p:txBody>
          <a:bodyPr vert="horz" wrap="square" lIns="0" tIns="11207" rIns="0" bIns="0" rtlCol="0">
            <a:spAutoFit/>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609585"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121917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828754"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2438339"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3047924"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3657509"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4267093"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4876678"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a:lstStyle>
          <a:p>
            <a:pPr marL="10646" marR="4483" indent="-1681" algn="ctr" defTabSz="914377" eaLnBrk="1" fontAlgn="auto" hangingPunct="1">
              <a:lnSpc>
                <a:spcPct val="100299"/>
              </a:lnSpc>
              <a:spcBef>
                <a:spcPts val="88"/>
              </a:spcBef>
              <a:spcAft>
                <a:spcPts val="0"/>
              </a:spcAft>
              <a:defRPr/>
            </a:pPr>
            <a:r>
              <a:rPr sz="971" spc="-9">
                <a:solidFill>
                  <a:srgbClr val="000000"/>
                </a:solidFill>
                <a:latin typeface="Tahoma"/>
                <a:ea typeface="+mn-ea"/>
                <a:cs typeface="Tahoma"/>
              </a:rPr>
              <a:t>Other</a:t>
            </a:r>
            <a:r>
              <a:rPr sz="971" spc="-9">
                <a:solidFill>
                  <a:srgbClr val="000000"/>
                </a:solidFill>
                <a:latin typeface="Times New Roman"/>
                <a:ea typeface="+mn-ea"/>
                <a:cs typeface="Times New Roman"/>
              </a:rPr>
              <a:t> </a:t>
            </a:r>
            <a:r>
              <a:rPr sz="971" spc="-9">
                <a:solidFill>
                  <a:srgbClr val="000000"/>
                </a:solidFill>
                <a:latin typeface="Tahoma"/>
                <a:ea typeface="+mn-ea"/>
                <a:cs typeface="Tahoma"/>
              </a:rPr>
              <a:t>Economic</a:t>
            </a:r>
            <a:r>
              <a:rPr sz="971" spc="-9">
                <a:solidFill>
                  <a:srgbClr val="000000"/>
                </a:solidFill>
                <a:latin typeface="Times New Roman"/>
                <a:ea typeface="+mn-ea"/>
                <a:cs typeface="Times New Roman"/>
              </a:rPr>
              <a:t> </a:t>
            </a:r>
            <a:r>
              <a:rPr sz="971" spc="-9">
                <a:solidFill>
                  <a:srgbClr val="000000"/>
                </a:solidFill>
                <a:latin typeface="Tahoma"/>
                <a:ea typeface="+mn-ea"/>
                <a:cs typeface="Tahoma"/>
              </a:rPr>
              <a:t>Development</a:t>
            </a:r>
            <a:r>
              <a:rPr sz="971" spc="-9">
                <a:solidFill>
                  <a:srgbClr val="000000"/>
                </a:solidFill>
                <a:latin typeface="Times New Roman"/>
                <a:ea typeface="+mn-ea"/>
                <a:cs typeface="Times New Roman"/>
              </a:rPr>
              <a:t> </a:t>
            </a:r>
            <a:r>
              <a:rPr sz="971" spc="-9">
                <a:solidFill>
                  <a:srgbClr val="000000"/>
                </a:solidFill>
                <a:latin typeface="Tahoma"/>
                <a:ea typeface="+mn-ea"/>
                <a:cs typeface="Tahoma"/>
              </a:rPr>
              <a:t>Groups</a:t>
            </a:r>
            <a:endParaRPr lang="en-US" sz="971" spc="-9">
              <a:solidFill>
                <a:srgbClr val="000000"/>
              </a:solidFill>
              <a:latin typeface="Tahoma"/>
              <a:ea typeface="+mn-ea"/>
              <a:cs typeface="Tahoma"/>
            </a:endParaRPr>
          </a:p>
          <a:p>
            <a:pPr marL="10646" marR="4483" indent="-1681" algn="ctr" defTabSz="914377" eaLnBrk="1" fontAlgn="auto" hangingPunct="1">
              <a:lnSpc>
                <a:spcPct val="100299"/>
              </a:lnSpc>
              <a:spcBef>
                <a:spcPts val="88"/>
              </a:spcBef>
              <a:spcAft>
                <a:spcPts val="0"/>
              </a:spcAft>
              <a:defRPr/>
            </a:pPr>
            <a:r>
              <a:rPr lang="en-US" sz="971" spc="-9">
                <a:solidFill>
                  <a:srgbClr val="000000"/>
                </a:solidFill>
                <a:latin typeface="Tahoma"/>
                <a:ea typeface="+mn-ea"/>
                <a:cs typeface="Tahoma"/>
              </a:rPr>
              <a:t>Charlotte Regional Business Alliance</a:t>
            </a:r>
          </a:p>
        </p:txBody>
      </p:sp>
      <p:pic>
        <p:nvPicPr>
          <p:cNvPr id="21" name="object 21"/>
          <p:cNvPicPr/>
          <p:nvPr/>
        </p:nvPicPr>
        <p:blipFill>
          <a:blip r:embed="rId11" cstate="print"/>
          <a:stretch>
            <a:fillRect/>
          </a:stretch>
        </p:blipFill>
        <p:spPr>
          <a:xfrm>
            <a:off x="4401671" y="1668779"/>
            <a:ext cx="1294952" cy="1294952"/>
          </a:xfrm>
          <a:prstGeom prst="rect">
            <a:avLst/>
          </a:prstGeom>
        </p:spPr>
      </p:pic>
      <p:pic>
        <p:nvPicPr>
          <p:cNvPr id="23" name="object 23"/>
          <p:cNvPicPr/>
          <p:nvPr/>
        </p:nvPicPr>
        <p:blipFill>
          <a:blip r:embed="rId12" cstate="print"/>
          <a:stretch>
            <a:fillRect/>
          </a:stretch>
        </p:blipFill>
        <p:spPr>
          <a:xfrm>
            <a:off x="7955362" y="1676481"/>
            <a:ext cx="1283583" cy="1287251"/>
          </a:xfrm>
          <a:prstGeom prst="rect">
            <a:avLst/>
          </a:prstGeom>
        </p:spPr>
      </p:pic>
      <p:sp>
        <p:nvSpPr>
          <p:cNvPr id="24" name="object 24"/>
          <p:cNvSpPr txBox="1"/>
          <p:nvPr/>
        </p:nvSpPr>
        <p:spPr>
          <a:xfrm>
            <a:off x="8368103" y="2073091"/>
            <a:ext cx="457760" cy="459388"/>
          </a:xfrm>
          <a:prstGeom prst="rect">
            <a:avLst/>
          </a:prstGeom>
        </p:spPr>
        <p:txBody>
          <a:bodyPr vert="horz" wrap="square" lIns="0" tIns="11207" rIns="0" bIns="0" rtlCol="0">
            <a:spAutoFit/>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609585"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121917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828754"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2438339"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3047924"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3657509"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4267093"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4876678"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a:lstStyle>
          <a:p>
            <a:pPr algn="ctr" defTabSz="914377" eaLnBrk="1" fontAlgn="auto" hangingPunct="1">
              <a:spcBef>
                <a:spcPts val="88"/>
              </a:spcBef>
              <a:spcAft>
                <a:spcPts val="0"/>
              </a:spcAft>
              <a:defRPr/>
            </a:pPr>
            <a:r>
              <a:rPr sz="971" spc="-9">
                <a:solidFill>
                  <a:srgbClr val="FFFFFF"/>
                </a:solidFill>
                <a:latin typeface="Tahoma"/>
                <a:ea typeface="+mn-ea"/>
                <a:cs typeface="Tahoma"/>
              </a:rPr>
              <a:t>NCDWR</a:t>
            </a:r>
            <a:endParaRPr sz="971">
              <a:solidFill>
                <a:srgbClr val="000000"/>
              </a:solidFill>
              <a:latin typeface="Tahoma"/>
              <a:ea typeface="+mn-ea"/>
              <a:cs typeface="Tahoma"/>
            </a:endParaRPr>
          </a:p>
          <a:p>
            <a:pPr marL="45946" marR="38662" algn="ctr" defTabSz="914377" eaLnBrk="1" fontAlgn="auto" hangingPunct="1">
              <a:spcBef>
                <a:spcPts val="4"/>
              </a:spcBef>
              <a:spcAft>
                <a:spcPts val="0"/>
              </a:spcAft>
              <a:defRPr/>
            </a:pPr>
            <a:r>
              <a:rPr sz="971" spc="-23">
                <a:solidFill>
                  <a:srgbClr val="FFFFFF"/>
                </a:solidFill>
                <a:latin typeface="Tahoma"/>
                <a:ea typeface="+mn-ea"/>
                <a:cs typeface="Tahoma"/>
              </a:rPr>
              <a:t>and</a:t>
            </a:r>
            <a:r>
              <a:rPr sz="971" spc="-23">
                <a:solidFill>
                  <a:srgbClr val="FFFFFF"/>
                </a:solidFill>
                <a:latin typeface="Times New Roman"/>
                <a:ea typeface="+mn-ea"/>
                <a:cs typeface="Times New Roman"/>
              </a:rPr>
              <a:t> </a:t>
            </a:r>
            <a:r>
              <a:rPr sz="971" spc="-9">
                <a:solidFill>
                  <a:srgbClr val="FFFFFF"/>
                </a:solidFill>
                <a:latin typeface="Tahoma"/>
                <a:ea typeface="+mn-ea"/>
                <a:cs typeface="Tahoma"/>
              </a:rPr>
              <a:t>SCDES</a:t>
            </a:r>
            <a:endParaRPr sz="971">
              <a:solidFill>
                <a:srgbClr val="000000"/>
              </a:solidFill>
              <a:latin typeface="Tahoma"/>
              <a:ea typeface="+mn-ea"/>
              <a:cs typeface="Tahoma"/>
            </a:endParaRPr>
          </a:p>
        </p:txBody>
      </p:sp>
      <p:pic>
        <p:nvPicPr>
          <p:cNvPr id="25" name="object 25"/>
          <p:cNvPicPr/>
          <p:nvPr/>
        </p:nvPicPr>
        <p:blipFill>
          <a:blip r:embed="rId13" cstate="print"/>
          <a:stretch>
            <a:fillRect/>
          </a:stretch>
        </p:blipFill>
        <p:spPr>
          <a:xfrm>
            <a:off x="851647" y="2728408"/>
            <a:ext cx="1294952" cy="1290917"/>
          </a:xfrm>
          <a:prstGeom prst="rect">
            <a:avLst/>
          </a:prstGeom>
        </p:spPr>
      </p:pic>
      <p:sp>
        <p:nvSpPr>
          <p:cNvPr id="26" name="object 26"/>
          <p:cNvSpPr txBox="1"/>
          <p:nvPr/>
        </p:nvSpPr>
        <p:spPr>
          <a:xfrm>
            <a:off x="1134931" y="3054725"/>
            <a:ext cx="728383" cy="608744"/>
          </a:xfrm>
          <a:prstGeom prst="rect">
            <a:avLst/>
          </a:prstGeom>
        </p:spPr>
        <p:txBody>
          <a:bodyPr vert="horz" wrap="square" lIns="0" tIns="11207" rIns="0" bIns="0" rtlCol="0">
            <a:spAutoFit/>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609585"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121917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828754"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2438339"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3047924"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3657509"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4267093"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4876678"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a:lstStyle>
          <a:p>
            <a:pPr marL="11206" marR="4483" indent="2241" algn="ctr" defTabSz="914377" eaLnBrk="1" fontAlgn="auto" hangingPunct="1">
              <a:lnSpc>
                <a:spcPct val="100299"/>
              </a:lnSpc>
              <a:spcBef>
                <a:spcPts val="88"/>
              </a:spcBef>
              <a:spcAft>
                <a:spcPts val="0"/>
              </a:spcAft>
              <a:defRPr/>
            </a:pPr>
            <a:r>
              <a:rPr sz="971">
                <a:solidFill>
                  <a:srgbClr val="FFFFFF"/>
                </a:solidFill>
                <a:latin typeface="Tahoma"/>
                <a:ea typeface="+mn-ea"/>
                <a:cs typeface="Tahoma"/>
              </a:rPr>
              <a:t>Pee</a:t>
            </a:r>
            <a:r>
              <a:rPr sz="971" spc="-27">
                <a:solidFill>
                  <a:srgbClr val="FFFFFF"/>
                </a:solidFill>
                <a:latin typeface="Times New Roman"/>
                <a:ea typeface="+mn-ea"/>
                <a:cs typeface="Times New Roman"/>
              </a:rPr>
              <a:t> </a:t>
            </a:r>
            <a:r>
              <a:rPr sz="971">
                <a:solidFill>
                  <a:srgbClr val="FFFFFF"/>
                </a:solidFill>
                <a:latin typeface="Tahoma"/>
                <a:ea typeface="+mn-ea"/>
                <a:cs typeface="Tahoma"/>
              </a:rPr>
              <a:t>Dee</a:t>
            </a:r>
            <a:r>
              <a:rPr sz="971" spc="-23">
                <a:solidFill>
                  <a:srgbClr val="FFFFFF"/>
                </a:solidFill>
                <a:latin typeface="Times New Roman"/>
                <a:ea typeface="+mn-ea"/>
                <a:cs typeface="Times New Roman"/>
              </a:rPr>
              <a:t> </a:t>
            </a:r>
            <a:r>
              <a:rPr sz="971" spc="-23">
                <a:solidFill>
                  <a:srgbClr val="FFFFFF"/>
                </a:solidFill>
                <a:latin typeface="Tahoma"/>
                <a:ea typeface="+mn-ea"/>
                <a:cs typeface="Tahoma"/>
              </a:rPr>
              <a:t>and</a:t>
            </a:r>
            <a:r>
              <a:rPr sz="971" spc="-23">
                <a:solidFill>
                  <a:srgbClr val="FFFFFF"/>
                </a:solidFill>
                <a:latin typeface="Times New Roman"/>
                <a:ea typeface="+mn-ea"/>
                <a:cs typeface="Times New Roman"/>
              </a:rPr>
              <a:t> </a:t>
            </a:r>
            <a:r>
              <a:rPr sz="971">
                <a:solidFill>
                  <a:srgbClr val="FFFFFF"/>
                </a:solidFill>
                <a:latin typeface="Tahoma"/>
                <a:ea typeface="+mn-ea"/>
                <a:cs typeface="Tahoma"/>
              </a:rPr>
              <a:t>Santee</a:t>
            </a:r>
            <a:r>
              <a:rPr sz="971" spc="-19">
                <a:solidFill>
                  <a:srgbClr val="FFFFFF"/>
                </a:solidFill>
                <a:latin typeface="Times New Roman"/>
                <a:ea typeface="+mn-ea"/>
                <a:cs typeface="Times New Roman"/>
              </a:rPr>
              <a:t> </a:t>
            </a:r>
            <a:r>
              <a:rPr sz="971" spc="-9">
                <a:solidFill>
                  <a:srgbClr val="FFFFFF"/>
                </a:solidFill>
                <a:latin typeface="Tahoma"/>
                <a:ea typeface="+mn-ea"/>
                <a:cs typeface="Tahoma"/>
              </a:rPr>
              <a:t>River</a:t>
            </a:r>
            <a:r>
              <a:rPr sz="971" spc="-9">
                <a:solidFill>
                  <a:srgbClr val="FFFFFF"/>
                </a:solidFill>
                <a:latin typeface="Times New Roman"/>
                <a:ea typeface="+mn-ea"/>
                <a:cs typeface="Times New Roman"/>
              </a:rPr>
              <a:t> </a:t>
            </a:r>
            <a:r>
              <a:rPr sz="971" spc="-9">
                <a:solidFill>
                  <a:srgbClr val="FFFFFF"/>
                </a:solidFill>
                <a:latin typeface="Tahoma"/>
                <a:ea typeface="+mn-ea"/>
                <a:cs typeface="Tahoma"/>
              </a:rPr>
              <a:t>Basin</a:t>
            </a:r>
            <a:r>
              <a:rPr sz="971" spc="-9">
                <a:solidFill>
                  <a:srgbClr val="FFFFFF"/>
                </a:solidFill>
                <a:latin typeface="Times New Roman"/>
                <a:ea typeface="+mn-ea"/>
                <a:cs typeface="Times New Roman"/>
              </a:rPr>
              <a:t> </a:t>
            </a:r>
            <a:r>
              <a:rPr sz="971">
                <a:solidFill>
                  <a:srgbClr val="FFFFFF"/>
                </a:solidFill>
                <a:latin typeface="Tahoma"/>
                <a:ea typeface="+mn-ea"/>
                <a:cs typeface="Tahoma"/>
              </a:rPr>
              <a:t>Councils</a:t>
            </a:r>
            <a:r>
              <a:rPr sz="971" spc="119">
                <a:solidFill>
                  <a:srgbClr val="FFFFFF"/>
                </a:solidFill>
                <a:latin typeface="Times New Roman"/>
                <a:ea typeface="+mn-ea"/>
                <a:cs typeface="Times New Roman"/>
              </a:rPr>
              <a:t> </a:t>
            </a:r>
            <a:r>
              <a:rPr sz="971" spc="-67">
                <a:solidFill>
                  <a:srgbClr val="FFFFFF"/>
                </a:solidFill>
                <a:latin typeface="Tahoma"/>
                <a:ea typeface="+mn-ea"/>
                <a:cs typeface="Tahoma"/>
              </a:rPr>
              <a:t>(SC)</a:t>
            </a:r>
            <a:endParaRPr sz="971">
              <a:solidFill>
                <a:srgbClr val="000000"/>
              </a:solidFill>
              <a:latin typeface="Tahoma"/>
              <a:ea typeface="+mn-ea"/>
              <a:cs typeface="Tahoma"/>
            </a:endParaRPr>
          </a:p>
        </p:txBody>
      </p:sp>
      <p:sp>
        <p:nvSpPr>
          <p:cNvPr id="28" name="object 28"/>
          <p:cNvSpPr txBox="1"/>
          <p:nvPr/>
        </p:nvSpPr>
        <p:spPr>
          <a:xfrm>
            <a:off x="1074421" y="5432165"/>
            <a:ext cx="671793" cy="459388"/>
          </a:xfrm>
          <a:prstGeom prst="rect">
            <a:avLst/>
          </a:prstGeom>
        </p:spPr>
        <p:txBody>
          <a:bodyPr vert="horz" wrap="square" lIns="0" tIns="11207" rIns="0" bIns="0" rtlCol="0">
            <a:spAutoFit/>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609585"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121917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828754"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2438339"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3047924"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3657509"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4267093"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4876678"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a:lstStyle>
          <a:p>
            <a:pPr marL="11206" marR="4483" indent="2241" algn="ctr" defTabSz="914377" eaLnBrk="1" fontAlgn="auto" hangingPunct="1">
              <a:spcBef>
                <a:spcPts val="88"/>
              </a:spcBef>
              <a:spcAft>
                <a:spcPts val="0"/>
              </a:spcAft>
              <a:defRPr/>
            </a:pPr>
            <a:r>
              <a:rPr sz="971">
                <a:solidFill>
                  <a:srgbClr val="FFFFFF"/>
                </a:solidFill>
                <a:latin typeface="Tahoma"/>
                <a:ea typeface="+mn-ea"/>
                <a:cs typeface="Tahoma"/>
              </a:rPr>
              <a:t>Water</a:t>
            </a:r>
            <a:r>
              <a:rPr sz="971" spc="-9">
                <a:solidFill>
                  <a:srgbClr val="FFFFFF"/>
                </a:solidFill>
                <a:latin typeface="Times New Roman"/>
                <a:ea typeface="+mn-ea"/>
                <a:cs typeface="Times New Roman"/>
              </a:rPr>
              <a:t> </a:t>
            </a:r>
            <a:r>
              <a:rPr sz="971" spc="-23">
                <a:solidFill>
                  <a:srgbClr val="FFFFFF"/>
                </a:solidFill>
                <a:latin typeface="Tahoma"/>
                <a:ea typeface="+mn-ea"/>
                <a:cs typeface="Tahoma"/>
              </a:rPr>
              <a:t>and</a:t>
            </a:r>
            <a:r>
              <a:rPr sz="971" spc="-23">
                <a:solidFill>
                  <a:srgbClr val="FFFFFF"/>
                </a:solidFill>
                <a:latin typeface="Times New Roman"/>
                <a:ea typeface="+mn-ea"/>
                <a:cs typeface="Times New Roman"/>
              </a:rPr>
              <a:t> </a:t>
            </a:r>
            <a:r>
              <a:rPr sz="971" spc="-9">
                <a:solidFill>
                  <a:srgbClr val="FFFFFF"/>
                </a:solidFill>
                <a:latin typeface="Tahoma"/>
                <a:ea typeface="+mn-ea"/>
                <a:cs typeface="Tahoma"/>
              </a:rPr>
              <a:t>Wastewater</a:t>
            </a:r>
            <a:r>
              <a:rPr sz="971" spc="-9">
                <a:solidFill>
                  <a:srgbClr val="FFFFFF"/>
                </a:solidFill>
                <a:latin typeface="Times New Roman"/>
                <a:ea typeface="+mn-ea"/>
                <a:cs typeface="Times New Roman"/>
              </a:rPr>
              <a:t> </a:t>
            </a:r>
            <a:r>
              <a:rPr sz="971" spc="-9">
                <a:solidFill>
                  <a:srgbClr val="FFFFFF"/>
                </a:solidFill>
                <a:latin typeface="Tahoma"/>
                <a:ea typeface="+mn-ea"/>
                <a:cs typeface="Tahoma"/>
              </a:rPr>
              <a:t>Utilities</a:t>
            </a:r>
            <a:endParaRPr sz="971">
              <a:solidFill>
                <a:srgbClr val="000000"/>
              </a:solidFill>
              <a:latin typeface="Tahoma"/>
              <a:ea typeface="+mn-ea"/>
              <a:cs typeface="Tahoma"/>
            </a:endParaRPr>
          </a:p>
        </p:txBody>
      </p:sp>
      <p:pic>
        <p:nvPicPr>
          <p:cNvPr id="29" name="object 29"/>
          <p:cNvPicPr/>
          <p:nvPr/>
        </p:nvPicPr>
        <p:blipFill>
          <a:blip r:embed="rId14" cstate="print"/>
          <a:stretch>
            <a:fillRect/>
          </a:stretch>
        </p:blipFill>
        <p:spPr>
          <a:xfrm>
            <a:off x="2627273" y="2959333"/>
            <a:ext cx="1283947" cy="1283583"/>
          </a:xfrm>
          <a:prstGeom prst="rect">
            <a:avLst/>
          </a:prstGeom>
        </p:spPr>
      </p:pic>
      <p:sp>
        <p:nvSpPr>
          <p:cNvPr id="30" name="object 30"/>
          <p:cNvSpPr txBox="1"/>
          <p:nvPr/>
        </p:nvSpPr>
        <p:spPr>
          <a:xfrm>
            <a:off x="2915321" y="3429899"/>
            <a:ext cx="704291" cy="310031"/>
          </a:xfrm>
          <a:prstGeom prst="rect">
            <a:avLst/>
          </a:prstGeom>
        </p:spPr>
        <p:txBody>
          <a:bodyPr vert="horz" wrap="square" lIns="0" tIns="11207" rIns="0" bIns="0" rtlCol="0">
            <a:spAutoFit/>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609585"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121917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828754"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2438339"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3047924"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3657509"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4267093"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4876678"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a:lstStyle>
          <a:p>
            <a:pPr marL="49868" marR="4483" indent="-39222" defTabSz="914377" eaLnBrk="1" fontAlgn="auto" hangingPunct="1">
              <a:spcBef>
                <a:spcPts val="88"/>
              </a:spcBef>
              <a:spcAft>
                <a:spcPts val="0"/>
              </a:spcAft>
              <a:defRPr/>
            </a:pPr>
            <a:r>
              <a:rPr sz="971">
                <a:solidFill>
                  <a:srgbClr val="FFFFFF"/>
                </a:solidFill>
                <a:latin typeface="Tahoma"/>
                <a:ea typeface="+mn-ea"/>
                <a:cs typeface="Tahoma"/>
              </a:rPr>
              <a:t>Other</a:t>
            </a:r>
            <a:r>
              <a:rPr sz="971" spc="13">
                <a:solidFill>
                  <a:srgbClr val="FFFFFF"/>
                </a:solidFill>
                <a:latin typeface="Times New Roman"/>
                <a:ea typeface="+mn-ea"/>
                <a:cs typeface="Times New Roman"/>
              </a:rPr>
              <a:t> </a:t>
            </a:r>
            <a:r>
              <a:rPr sz="971" spc="-9">
                <a:solidFill>
                  <a:srgbClr val="FFFFFF"/>
                </a:solidFill>
                <a:latin typeface="Tahoma"/>
                <a:ea typeface="+mn-ea"/>
                <a:cs typeface="Tahoma"/>
              </a:rPr>
              <a:t>Power</a:t>
            </a:r>
            <a:r>
              <a:rPr sz="971" spc="-9">
                <a:solidFill>
                  <a:srgbClr val="FFFFFF"/>
                </a:solidFill>
                <a:latin typeface="Times New Roman"/>
                <a:ea typeface="+mn-ea"/>
                <a:cs typeface="Times New Roman"/>
              </a:rPr>
              <a:t> </a:t>
            </a:r>
            <a:r>
              <a:rPr sz="971" spc="-9">
                <a:solidFill>
                  <a:srgbClr val="FFFFFF"/>
                </a:solidFill>
                <a:latin typeface="Tahoma"/>
                <a:ea typeface="+mn-ea"/>
                <a:cs typeface="Tahoma"/>
              </a:rPr>
              <a:t>Companies</a:t>
            </a:r>
            <a:endParaRPr sz="971">
              <a:solidFill>
                <a:srgbClr val="000000"/>
              </a:solidFill>
              <a:latin typeface="Tahoma"/>
              <a:ea typeface="+mn-ea"/>
              <a:cs typeface="Tahoma"/>
            </a:endParaRPr>
          </a:p>
        </p:txBody>
      </p:sp>
      <p:sp>
        <p:nvSpPr>
          <p:cNvPr id="31" name="object 31"/>
          <p:cNvSpPr txBox="1"/>
          <p:nvPr/>
        </p:nvSpPr>
        <p:spPr>
          <a:xfrm>
            <a:off x="876747" y="1303920"/>
            <a:ext cx="6599144" cy="268856"/>
          </a:xfrm>
          <a:prstGeom prst="rect">
            <a:avLst/>
          </a:prstGeom>
        </p:spPr>
        <p:txBody>
          <a:bodyPr vert="horz" wrap="square" lIns="0" tIns="10647" rIns="0" bIns="0" rtlCol="0">
            <a:spAutoFit/>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609585"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121917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828754"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2438339"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3047924"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3657509"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4267093"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4876678"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a:lstStyle>
          <a:p>
            <a:pPr marL="11206" defTabSz="914377" eaLnBrk="1" fontAlgn="auto" hangingPunct="1">
              <a:spcBef>
                <a:spcPts val="84"/>
              </a:spcBef>
              <a:spcAft>
                <a:spcPts val="0"/>
              </a:spcAft>
              <a:tabLst>
                <a:tab pos="1745366" algn="l"/>
                <a:tab pos="3691322" algn="l"/>
                <a:tab pos="5350961" algn="l"/>
              </a:tabLst>
              <a:defRPr/>
            </a:pPr>
            <a:r>
              <a:rPr sz="2515" b="1" spc="-27" baseline="1461">
                <a:solidFill>
                  <a:srgbClr val="121619"/>
                </a:solidFill>
                <a:latin typeface="Trebuchet MS"/>
                <a:ea typeface="+mn-ea"/>
                <a:cs typeface="Trebuchet MS"/>
              </a:rPr>
              <a:t>Water</a:t>
            </a:r>
            <a:r>
              <a:rPr sz="2515" spc="-132" baseline="1461">
                <a:solidFill>
                  <a:srgbClr val="121619"/>
                </a:solidFill>
                <a:latin typeface="Times New Roman"/>
                <a:ea typeface="+mn-ea"/>
                <a:cs typeface="Times New Roman"/>
              </a:rPr>
              <a:t> </a:t>
            </a:r>
            <a:r>
              <a:rPr sz="2515" b="1" spc="-13" baseline="1461">
                <a:solidFill>
                  <a:srgbClr val="121619"/>
                </a:solidFill>
                <a:latin typeface="Trebuchet MS"/>
                <a:ea typeface="+mn-ea"/>
                <a:cs typeface="Trebuchet MS"/>
              </a:rPr>
              <a:t>Planning</a:t>
            </a:r>
            <a:r>
              <a:rPr sz="2515" baseline="1461">
                <a:solidFill>
                  <a:srgbClr val="121619"/>
                </a:solidFill>
                <a:latin typeface="Times New Roman"/>
                <a:ea typeface="+mn-ea"/>
                <a:cs typeface="Times New Roman"/>
              </a:rPr>
              <a:t>	</a:t>
            </a:r>
            <a:r>
              <a:rPr sz="1677" b="1" spc="-31">
                <a:solidFill>
                  <a:srgbClr val="121619"/>
                </a:solidFill>
                <a:latin typeface="Trebuchet MS"/>
                <a:ea typeface="+mn-ea"/>
                <a:cs typeface="Trebuchet MS"/>
              </a:rPr>
              <a:t>Electric</a:t>
            </a:r>
            <a:r>
              <a:rPr sz="1677" spc="-40">
                <a:solidFill>
                  <a:srgbClr val="121619"/>
                </a:solidFill>
                <a:latin typeface="Times New Roman"/>
                <a:ea typeface="+mn-ea"/>
                <a:cs typeface="Times New Roman"/>
              </a:rPr>
              <a:t> </a:t>
            </a:r>
            <a:r>
              <a:rPr sz="1677" b="1" spc="-19">
                <a:solidFill>
                  <a:srgbClr val="121619"/>
                </a:solidFill>
                <a:latin typeface="Trebuchet MS"/>
                <a:ea typeface="+mn-ea"/>
                <a:cs typeface="Trebuchet MS"/>
              </a:rPr>
              <a:t>Power</a:t>
            </a:r>
            <a:r>
              <a:rPr sz="1677">
                <a:solidFill>
                  <a:srgbClr val="121619"/>
                </a:solidFill>
                <a:latin typeface="Times New Roman"/>
                <a:ea typeface="+mn-ea"/>
                <a:cs typeface="Times New Roman"/>
              </a:rPr>
              <a:t>	</a:t>
            </a:r>
            <a:r>
              <a:rPr sz="1677" b="1" spc="-9">
                <a:solidFill>
                  <a:srgbClr val="121619"/>
                </a:solidFill>
                <a:latin typeface="Trebuchet MS"/>
                <a:ea typeface="+mn-ea"/>
                <a:cs typeface="Trebuchet MS"/>
              </a:rPr>
              <a:t>Recreation</a:t>
            </a:r>
            <a:r>
              <a:rPr sz="1677">
                <a:solidFill>
                  <a:srgbClr val="121619"/>
                </a:solidFill>
                <a:latin typeface="Times New Roman"/>
                <a:ea typeface="+mn-ea"/>
                <a:cs typeface="Times New Roman"/>
              </a:rPr>
              <a:t>	</a:t>
            </a:r>
            <a:r>
              <a:rPr sz="1677" b="1" spc="-31">
                <a:solidFill>
                  <a:srgbClr val="121619"/>
                </a:solidFill>
                <a:latin typeface="Trebuchet MS"/>
                <a:ea typeface="+mn-ea"/>
                <a:cs typeface="Trebuchet MS"/>
              </a:rPr>
              <a:t>Environment</a:t>
            </a:r>
            <a:endParaRPr sz="1677">
              <a:solidFill>
                <a:srgbClr val="000000"/>
              </a:solidFill>
              <a:latin typeface="Trebuchet MS"/>
              <a:ea typeface="+mn-ea"/>
              <a:cs typeface="Trebuchet MS"/>
            </a:endParaRPr>
          </a:p>
        </p:txBody>
      </p:sp>
      <p:sp>
        <p:nvSpPr>
          <p:cNvPr id="33" name="object 33"/>
          <p:cNvSpPr txBox="1"/>
          <p:nvPr/>
        </p:nvSpPr>
        <p:spPr>
          <a:xfrm>
            <a:off x="5330413" y="4607860"/>
            <a:ext cx="1787899" cy="268856"/>
          </a:xfrm>
          <a:prstGeom prst="rect">
            <a:avLst/>
          </a:prstGeom>
        </p:spPr>
        <p:txBody>
          <a:bodyPr vert="horz" wrap="square" lIns="0" tIns="10647" rIns="0" bIns="0" rtlCol="0">
            <a:spAutoFit/>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609585"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121917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828754"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2438339"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3047924"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3657509"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4267093"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4876678"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a:lstStyle>
          <a:p>
            <a:pPr marL="11206" defTabSz="914377" eaLnBrk="1" fontAlgn="auto" hangingPunct="1">
              <a:spcBef>
                <a:spcPts val="84"/>
              </a:spcBef>
              <a:spcAft>
                <a:spcPts val="0"/>
              </a:spcAft>
              <a:defRPr/>
            </a:pPr>
            <a:r>
              <a:rPr sz="1677" b="1" spc="-9">
                <a:solidFill>
                  <a:srgbClr val="121619"/>
                </a:solidFill>
                <a:latin typeface="Trebuchet MS"/>
                <a:ea typeface="+mn-ea"/>
                <a:cs typeface="Trebuchet MS"/>
              </a:rPr>
              <a:t>Local</a:t>
            </a:r>
            <a:r>
              <a:rPr sz="1677" spc="-97">
                <a:solidFill>
                  <a:srgbClr val="121619"/>
                </a:solidFill>
                <a:latin typeface="Times New Roman"/>
                <a:ea typeface="+mn-ea"/>
                <a:cs typeface="Times New Roman"/>
              </a:rPr>
              <a:t> </a:t>
            </a:r>
            <a:r>
              <a:rPr sz="1677" b="1" spc="-23">
                <a:solidFill>
                  <a:srgbClr val="121619"/>
                </a:solidFill>
                <a:latin typeface="Trebuchet MS"/>
                <a:ea typeface="+mn-ea"/>
                <a:cs typeface="Trebuchet MS"/>
              </a:rPr>
              <a:t>Government</a:t>
            </a:r>
            <a:endParaRPr sz="1677">
              <a:solidFill>
                <a:srgbClr val="000000"/>
              </a:solidFill>
              <a:latin typeface="Trebuchet MS"/>
              <a:ea typeface="+mn-ea"/>
              <a:cs typeface="Trebuchet MS"/>
            </a:endParaRPr>
          </a:p>
        </p:txBody>
      </p:sp>
      <p:sp>
        <p:nvSpPr>
          <p:cNvPr id="34" name="object 34"/>
          <p:cNvSpPr txBox="1"/>
          <p:nvPr/>
        </p:nvSpPr>
        <p:spPr>
          <a:xfrm>
            <a:off x="8066888" y="1302575"/>
            <a:ext cx="1092013" cy="268856"/>
          </a:xfrm>
          <a:prstGeom prst="rect">
            <a:avLst/>
          </a:prstGeom>
        </p:spPr>
        <p:txBody>
          <a:bodyPr vert="horz" wrap="square" lIns="0" tIns="10647" rIns="0" bIns="0" rtlCol="0">
            <a:spAutoFit/>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609585"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121917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828754"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2438339"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3047924"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3657509"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4267093"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4876678"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a:lstStyle>
          <a:p>
            <a:pPr marL="11206" defTabSz="914377" eaLnBrk="1" fontAlgn="auto" hangingPunct="1">
              <a:spcBef>
                <a:spcPts val="84"/>
              </a:spcBef>
              <a:spcAft>
                <a:spcPts val="0"/>
              </a:spcAft>
              <a:defRPr/>
            </a:pPr>
            <a:r>
              <a:rPr sz="1677" b="1" spc="-9">
                <a:solidFill>
                  <a:srgbClr val="121619"/>
                </a:solidFill>
                <a:latin typeface="Trebuchet MS"/>
                <a:ea typeface="+mn-ea"/>
                <a:cs typeface="Trebuchet MS"/>
              </a:rPr>
              <a:t>Regulatory</a:t>
            </a:r>
            <a:endParaRPr sz="1677">
              <a:solidFill>
                <a:srgbClr val="000000"/>
              </a:solidFill>
              <a:latin typeface="Trebuchet MS"/>
              <a:ea typeface="+mn-ea"/>
              <a:cs typeface="Trebuchet MS"/>
            </a:endParaRPr>
          </a:p>
        </p:txBody>
      </p:sp>
      <p:sp>
        <p:nvSpPr>
          <p:cNvPr id="35" name="object 35"/>
          <p:cNvSpPr txBox="1"/>
          <p:nvPr/>
        </p:nvSpPr>
        <p:spPr>
          <a:xfrm>
            <a:off x="9598505" y="1153761"/>
            <a:ext cx="1869595" cy="526960"/>
          </a:xfrm>
          <a:prstGeom prst="rect">
            <a:avLst/>
          </a:prstGeom>
        </p:spPr>
        <p:txBody>
          <a:bodyPr vert="horz" wrap="square" lIns="0" tIns="10647" rIns="0" bIns="0" rtlCol="0">
            <a:spAutoFit/>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609585"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121917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828754"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2438339"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3047924"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3657509"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4267093"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4876678"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a:lstStyle>
          <a:p>
            <a:pPr marL="11206" defTabSz="914377" eaLnBrk="1" fontAlgn="auto" hangingPunct="1">
              <a:spcBef>
                <a:spcPts val="84"/>
              </a:spcBef>
              <a:spcAft>
                <a:spcPts val="0"/>
              </a:spcAft>
              <a:defRPr/>
            </a:pPr>
            <a:r>
              <a:rPr sz="1677" b="1" spc="-9">
                <a:solidFill>
                  <a:srgbClr val="121619"/>
                </a:solidFill>
                <a:latin typeface="Trebuchet MS"/>
                <a:ea typeface="+mn-ea"/>
                <a:cs typeface="Trebuchet MS"/>
              </a:rPr>
              <a:t>Industry/</a:t>
            </a:r>
            <a:r>
              <a:rPr lang="en-US" sz="1677" b="1" spc="-9">
                <a:solidFill>
                  <a:srgbClr val="121619"/>
                </a:solidFill>
                <a:latin typeface="Trebuchet MS"/>
                <a:ea typeface="+mn-ea"/>
                <a:cs typeface="Trebuchet MS"/>
              </a:rPr>
              <a:t>Economic Development</a:t>
            </a:r>
            <a:endParaRPr sz="1677">
              <a:solidFill>
                <a:srgbClr val="000000"/>
              </a:solidFill>
              <a:latin typeface="Trebuchet MS"/>
              <a:ea typeface="+mn-ea"/>
              <a:cs typeface="Trebuchet MS"/>
            </a:endParaRPr>
          </a:p>
        </p:txBody>
      </p:sp>
      <p:pic>
        <p:nvPicPr>
          <p:cNvPr id="36" name="object 36"/>
          <p:cNvPicPr/>
          <p:nvPr/>
        </p:nvPicPr>
        <p:blipFill>
          <a:blip r:embed="rId15" cstate="print"/>
          <a:stretch>
            <a:fillRect/>
          </a:stretch>
        </p:blipFill>
        <p:spPr>
          <a:xfrm>
            <a:off x="9749566" y="1679539"/>
            <a:ext cx="1294951" cy="1290917"/>
          </a:xfrm>
          <a:prstGeom prst="rect">
            <a:avLst/>
          </a:prstGeom>
        </p:spPr>
      </p:pic>
      <p:sp>
        <p:nvSpPr>
          <p:cNvPr id="37" name="object 37"/>
          <p:cNvSpPr txBox="1"/>
          <p:nvPr/>
        </p:nvSpPr>
        <p:spPr>
          <a:xfrm>
            <a:off x="9883140" y="2229077"/>
            <a:ext cx="1172499" cy="310031"/>
          </a:xfrm>
          <a:prstGeom prst="rect">
            <a:avLst/>
          </a:prstGeom>
        </p:spPr>
        <p:txBody>
          <a:bodyPr vert="horz" wrap="square" lIns="0" tIns="11207" rIns="0" bIns="0" rtlCol="0">
            <a:spAutoFit/>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609585"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121917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828754"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2438339"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3047924"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3657509"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4267093"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4876678"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a:lstStyle>
          <a:p>
            <a:pPr marL="11206" defTabSz="914377" eaLnBrk="1" fontAlgn="auto" hangingPunct="1">
              <a:spcBef>
                <a:spcPts val="88"/>
              </a:spcBef>
              <a:spcAft>
                <a:spcPts val="0"/>
              </a:spcAft>
              <a:defRPr/>
            </a:pPr>
            <a:r>
              <a:rPr sz="971" spc="-19">
                <a:solidFill>
                  <a:srgbClr val="FFFFFF"/>
                </a:solidFill>
                <a:latin typeface="Tahoma"/>
                <a:ea typeface="+mn-ea"/>
                <a:cs typeface="Tahoma"/>
              </a:rPr>
              <a:t>REBIC</a:t>
            </a:r>
            <a:r>
              <a:rPr lang="en-US" sz="971" spc="-19">
                <a:solidFill>
                  <a:srgbClr val="FFFFFF"/>
                </a:solidFill>
                <a:latin typeface="Tahoma"/>
                <a:ea typeface="+mn-ea"/>
                <a:cs typeface="Tahoma"/>
              </a:rPr>
              <a:t>/Developer interests</a:t>
            </a:r>
            <a:endParaRPr sz="971">
              <a:solidFill>
                <a:srgbClr val="000000"/>
              </a:solidFill>
              <a:latin typeface="Tahoma"/>
              <a:ea typeface="+mn-ea"/>
              <a:cs typeface="Tahoma"/>
            </a:endParaRPr>
          </a:p>
        </p:txBody>
      </p:sp>
      <p:pic>
        <p:nvPicPr>
          <p:cNvPr id="38" name="object 38"/>
          <p:cNvPicPr/>
          <p:nvPr/>
        </p:nvPicPr>
        <p:blipFill>
          <a:blip r:embed="rId16" cstate="print"/>
          <a:stretch>
            <a:fillRect/>
          </a:stretch>
        </p:blipFill>
        <p:spPr>
          <a:xfrm>
            <a:off x="6188786" y="2944906"/>
            <a:ext cx="1290919" cy="1290917"/>
          </a:xfrm>
          <a:prstGeom prst="rect">
            <a:avLst/>
          </a:prstGeom>
        </p:spPr>
      </p:pic>
      <p:sp>
        <p:nvSpPr>
          <p:cNvPr id="39" name="object 39"/>
          <p:cNvSpPr txBox="1"/>
          <p:nvPr/>
        </p:nvSpPr>
        <p:spPr>
          <a:xfrm>
            <a:off x="6464000" y="3197265"/>
            <a:ext cx="741269" cy="758103"/>
          </a:xfrm>
          <a:prstGeom prst="rect">
            <a:avLst/>
          </a:prstGeom>
        </p:spPr>
        <p:txBody>
          <a:bodyPr vert="horz" wrap="square" lIns="0" tIns="11207" rIns="0" bIns="0" rtlCol="0">
            <a:spAutoFit/>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609585"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121917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828754"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2438339"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3047924"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3657509"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4267093"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4876678"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a:lstStyle>
          <a:p>
            <a:pPr marL="11206" marR="4483" indent="-2241" algn="ctr" defTabSz="914377" eaLnBrk="1" fontAlgn="auto" hangingPunct="1">
              <a:lnSpc>
                <a:spcPct val="100200"/>
              </a:lnSpc>
              <a:spcBef>
                <a:spcPts val="88"/>
              </a:spcBef>
              <a:spcAft>
                <a:spcPts val="0"/>
              </a:spcAft>
              <a:defRPr/>
            </a:pPr>
            <a:r>
              <a:rPr sz="971" spc="-9">
                <a:solidFill>
                  <a:srgbClr val="FFFFFF"/>
                </a:solidFill>
                <a:latin typeface="Tahoma"/>
                <a:ea typeface="+mn-ea"/>
                <a:cs typeface="Tahoma"/>
              </a:rPr>
              <a:t>Nature</a:t>
            </a:r>
            <a:r>
              <a:rPr sz="971" spc="-9">
                <a:solidFill>
                  <a:srgbClr val="FFFFFF"/>
                </a:solidFill>
                <a:latin typeface="Times New Roman"/>
                <a:ea typeface="+mn-ea"/>
                <a:cs typeface="Times New Roman"/>
              </a:rPr>
              <a:t> </a:t>
            </a:r>
            <a:r>
              <a:rPr sz="971" spc="-9">
                <a:solidFill>
                  <a:srgbClr val="FFFFFF"/>
                </a:solidFill>
                <a:latin typeface="Tahoma"/>
                <a:ea typeface="+mn-ea"/>
                <a:cs typeface="Tahoma"/>
              </a:rPr>
              <a:t>Conservancy</a:t>
            </a:r>
            <a:r>
              <a:rPr sz="971" spc="-9">
                <a:solidFill>
                  <a:srgbClr val="FFFFFF"/>
                </a:solidFill>
                <a:latin typeface="Times New Roman"/>
                <a:ea typeface="+mn-ea"/>
                <a:cs typeface="Times New Roman"/>
              </a:rPr>
              <a:t> </a:t>
            </a:r>
            <a:r>
              <a:rPr sz="971">
                <a:solidFill>
                  <a:srgbClr val="FFFFFF"/>
                </a:solidFill>
                <a:latin typeface="Tahoma"/>
                <a:ea typeface="+mn-ea"/>
                <a:cs typeface="Tahoma"/>
              </a:rPr>
              <a:t>and</a:t>
            </a:r>
            <a:r>
              <a:rPr sz="971" spc="-9">
                <a:solidFill>
                  <a:srgbClr val="FFFFFF"/>
                </a:solidFill>
                <a:latin typeface="Times New Roman"/>
                <a:ea typeface="+mn-ea"/>
                <a:cs typeface="Times New Roman"/>
              </a:rPr>
              <a:t> </a:t>
            </a:r>
            <a:r>
              <a:rPr sz="971" spc="-9">
                <a:solidFill>
                  <a:srgbClr val="FFFFFF"/>
                </a:solidFill>
                <a:latin typeface="Tahoma"/>
                <a:ea typeface="+mn-ea"/>
                <a:cs typeface="Tahoma"/>
              </a:rPr>
              <a:t>other</a:t>
            </a:r>
            <a:r>
              <a:rPr sz="971" spc="-9">
                <a:solidFill>
                  <a:srgbClr val="FFFFFF"/>
                </a:solidFill>
                <a:latin typeface="Times New Roman"/>
                <a:ea typeface="+mn-ea"/>
                <a:cs typeface="Times New Roman"/>
              </a:rPr>
              <a:t> </a:t>
            </a:r>
            <a:r>
              <a:rPr sz="971" spc="-9">
                <a:solidFill>
                  <a:srgbClr val="FFFFFF"/>
                </a:solidFill>
                <a:latin typeface="Tahoma"/>
                <a:ea typeface="+mn-ea"/>
                <a:cs typeface="Tahoma"/>
              </a:rPr>
              <a:t>Conservation</a:t>
            </a:r>
            <a:r>
              <a:rPr sz="971" spc="-9">
                <a:solidFill>
                  <a:srgbClr val="FFFFFF"/>
                </a:solidFill>
                <a:latin typeface="Times New Roman"/>
                <a:ea typeface="+mn-ea"/>
                <a:cs typeface="Times New Roman"/>
              </a:rPr>
              <a:t> </a:t>
            </a:r>
            <a:r>
              <a:rPr sz="971" spc="-9">
                <a:solidFill>
                  <a:srgbClr val="FFFFFF"/>
                </a:solidFill>
                <a:latin typeface="Tahoma"/>
                <a:ea typeface="+mn-ea"/>
                <a:cs typeface="Tahoma"/>
              </a:rPr>
              <a:t>Groups</a:t>
            </a:r>
            <a:endParaRPr sz="971">
              <a:solidFill>
                <a:srgbClr val="000000"/>
              </a:solidFill>
              <a:latin typeface="Tahoma"/>
              <a:ea typeface="+mn-ea"/>
              <a:cs typeface="Tahoma"/>
            </a:endParaRPr>
          </a:p>
        </p:txBody>
      </p:sp>
      <p:pic>
        <p:nvPicPr>
          <p:cNvPr id="40" name="object 40"/>
          <p:cNvPicPr/>
          <p:nvPr/>
        </p:nvPicPr>
        <p:blipFill>
          <a:blip r:embed="rId17" cstate="print"/>
          <a:stretch>
            <a:fillRect/>
          </a:stretch>
        </p:blipFill>
        <p:spPr>
          <a:xfrm>
            <a:off x="7966485" y="2959698"/>
            <a:ext cx="1294952" cy="1290919"/>
          </a:xfrm>
          <a:prstGeom prst="rect">
            <a:avLst/>
          </a:prstGeom>
        </p:spPr>
      </p:pic>
      <p:sp>
        <p:nvSpPr>
          <p:cNvPr id="41" name="object 41"/>
          <p:cNvSpPr txBox="1"/>
          <p:nvPr/>
        </p:nvSpPr>
        <p:spPr>
          <a:xfrm>
            <a:off x="8294961" y="3332157"/>
            <a:ext cx="704708" cy="625843"/>
          </a:xfrm>
          <a:prstGeom prst="rect">
            <a:avLst/>
          </a:prstGeom>
        </p:spPr>
        <p:txBody>
          <a:bodyPr vert="horz" wrap="square" lIns="0" tIns="11207" rIns="0" bIns="0" rtlCol="0">
            <a:spAutoFit/>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609585"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121917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828754"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2438339"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3047924"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3657509"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4267093"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4876678"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a:lstStyle>
          <a:p>
            <a:pPr marL="11206" defTabSz="914377" eaLnBrk="1" fontAlgn="auto" hangingPunct="1">
              <a:spcBef>
                <a:spcPts val="88"/>
              </a:spcBef>
              <a:spcAft>
                <a:spcPts val="0"/>
              </a:spcAft>
              <a:defRPr/>
            </a:pPr>
            <a:r>
              <a:rPr lang="en-US" sz="971">
                <a:solidFill>
                  <a:srgbClr val="000000"/>
                </a:solidFill>
                <a:latin typeface="Tahoma"/>
                <a:ea typeface="+mn-ea"/>
                <a:cs typeface="Tahoma"/>
              </a:rPr>
              <a:t>LUESA</a:t>
            </a:r>
          </a:p>
          <a:p>
            <a:pPr marL="11206" defTabSz="914377" eaLnBrk="1" fontAlgn="auto" hangingPunct="1">
              <a:spcBef>
                <a:spcPts val="88"/>
              </a:spcBef>
              <a:spcAft>
                <a:spcPts val="0"/>
              </a:spcAft>
              <a:defRPr/>
            </a:pPr>
            <a:r>
              <a:rPr lang="en-US" sz="971">
                <a:solidFill>
                  <a:srgbClr val="000000"/>
                </a:solidFill>
                <a:latin typeface="Tahoma"/>
                <a:ea typeface="+mn-ea"/>
                <a:cs typeface="Tahoma"/>
              </a:rPr>
              <a:t>and like agencies in SC</a:t>
            </a:r>
            <a:endParaRPr sz="971">
              <a:solidFill>
                <a:srgbClr val="000000"/>
              </a:solidFill>
              <a:latin typeface="Tahoma"/>
              <a:ea typeface="+mn-ea"/>
              <a:cs typeface="Tahoma"/>
            </a:endParaRPr>
          </a:p>
        </p:txBody>
      </p:sp>
      <p:pic>
        <p:nvPicPr>
          <p:cNvPr id="44" name="object 44"/>
          <p:cNvPicPr/>
          <p:nvPr/>
        </p:nvPicPr>
        <p:blipFill>
          <a:blip r:embed="rId18" cstate="print"/>
          <a:stretch>
            <a:fillRect/>
          </a:stretch>
        </p:blipFill>
        <p:spPr>
          <a:xfrm>
            <a:off x="6263274" y="5032502"/>
            <a:ext cx="1283583" cy="1283583"/>
          </a:xfrm>
          <a:prstGeom prst="rect">
            <a:avLst/>
          </a:prstGeom>
        </p:spPr>
      </p:pic>
      <p:sp>
        <p:nvSpPr>
          <p:cNvPr id="45" name="object 45"/>
          <p:cNvSpPr txBox="1"/>
          <p:nvPr/>
        </p:nvSpPr>
        <p:spPr>
          <a:xfrm>
            <a:off x="6639259" y="5499401"/>
            <a:ext cx="501463" cy="310031"/>
          </a:xfrm>
          <a:prstGeom prst="rect">
            <a:avLst/>
          </a:prstGeom>
        </p:spPr>
        <p:txBody>
          <a:bodyPr vert="horz" wrap="square" lIns="0" tIns="11207" rIns="0" bIns="0" rtlCol="0">
            <a:spAutoFit/>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609585"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121917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828754"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2438339"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3047924"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3657509"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4267093"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4876678"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a:lstStyle>
          <a:p>
            <a:pPr marL="68918" marR="4483" indent="-58273" defTabSz="914377" eaLnBrk="1" fontAlgn="auto" hangingPunct="1">
              <a:spcBef>
                <a:spcPts val="88"/>
              </a:spcBef>
              <a:spcAft>
                <a:spcPts val="0"/>
              </a:spcAft>
              <a:defRPr/>
            </a:pPr>
            <a:r>
              <a:rPr sz="971" spc="-9">
                <a:solidFill>
                  <a:srgbClr val="FFFFFF"/>
                </a:solidFill>
                <a:latin typeface="Tahoma"/>
                <a:ea typeface="+mn-ea"/>
                <a:cs typeface="Tahoma"/>
              </a:rPr>
              <a:t>Catawba</a:t>
            </a:r>
            <a:r>
              <a:rPr sz="971" spc="-9">
                <a:solidFill>
                  <a:srgbClr val="FFFFFF"/>
                </a:solidFill>
                <a:latin typeface="Times New Roman"/>
                <a:ea typeface="+mn-ea"/>
                <a:cs typeface="Times New Roman"/>
              </a:rPr>
              <a:t> </a:t>
            </a:r>
            <a:r>
              <a:rPr sz="971" spc="-9">
                <a:solidFill>
                  <a:srgbClr val="FFFFFF"/>
                </a:solidFill>
                <a:latin typeface="Tahoma"/>
                <a:ea typeface="+mn-ea"/>
                <a:cs typeface="Tahoma"/>
              </a:rPr>
              <a:t>Nation</a:t>
            </a:r>
            <a:endParaRPr sz="971">
              <a:solidFill>
                <a:srgbClr val="FFFFFF"/>
              </a:solidFill>
              <a:latin typeface="Tahoma"/>
              <a:ea typeface="+mn-ea"/>
              <a:cs typeface="Tahoma"/>
            </a:endParaRPr>
          </a:p>
        </p:txBody>
      </p:sp>
      <p:sp>
        <p:nvSpPr>
          <p:cNvPr id="47" name="object 47"/>
          <p:cNvSpPr txBox="1">
            <a:spLocks noGrp="1"/>
          </p:cNvSpPr>
          <p:nvPr>
            <p:ph type="sldNum" sz="quarter" idx="7"/>
          </p:nvPr>
        </p:nvSpPr>
        <p:spPr>
          <a:xfrm>
            <a:off x="12332203" y="7246264"/>
            <a:ext cx="281304" cy="553998"/>
          </a:xfrm>
          <a:prstGeom prst="rect">
            <a:avLst/>
          </a:prstGeom>
        </p:spPr>
        <p:txBody>
          <a:bodyPr vert="horz" wrap="square" lIns="0" tIns="0" rIns="0" bIns="0" rtlCol="0">
            <a:spAutoFit/>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81276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1625519"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2438278"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3251037"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4063797" algn="l" defTabSz="1625519"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4876557" algn="l" defTabSz="1625519"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5689315" algn="l" defTabSz="1625519"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6502075" algn="l" defTabSz="1625519"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a:lstStyle>
          <a:p>
            <a:pPr marL="33618" defTabSz="914377" eaLnBrk="1" fontAlgn="auto" hangingPunct="1">
              <a:spcBef>
                <a:spcPts val="75"/>
              </a:spcBef>
              <a:spcAft>
                <a:spcPts val="0"/>
              </a:spcAft>
              <a:defRPr/>
            </a:pPr>
            <a:fld id="{81D60167-4931-47E6-BA6A-407CBD079E47}" type="slidenum">
              <a:rPr lang="en-US" spc="35">
                <a:ea typeface="+mn-ea"/>
              </a:rPr>
              <a:pPr marL="33618" defTabSz="914377" eaLnBrk="1" fontAlgn="auto" hangingPunct="1">
                <a:spcBef>
                  <a:spcPts val="75"/>
                </a:spcBef>
                <a:spcAft>
                  <a:spcPts val="0"/>
                </a:spcAft>
                <a:defRPr/>
              </a:pPr>
              <a:t>24</a:t>
            </a:fld>
            <a:endParaRPr spc="31">
              <a:ea typeface="+mn-ea"/>
            </a:endParaRPr>
          </a:p>
        </p:txBody>
      </p:sp>
      <p:sp>
        <p:nvSpPr>
          <p:cNvPr id="46" name="object 46"/>
          <p:cNvSpPr txBox="1"/>
          <p:nvPr/>
        </p:nvSpPr>
        <p:spPr>
          <a:xfrm>
            <a:off x="9629437" y="4640132"/>
            <a:ext cx="1318372" cy="268856"/>
          </a:xfrm>
          <a:prstGeom prst="rect">
            <a:avLst/>
          </a:prstGeom>
        </p:spPr>
        <p:txBody>
          <a:bodyPr vert="horz" wrap="square" lIns="0" tIns="10647" rIns="0" bIns="0" rtlCol="0">
            <a:spAutoFit/>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609585"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121917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828754"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2438339"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3047924"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3657509"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4267093"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4876678"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a:lstStyle>
          <a:p>
            <a:pPr marL="11206" defTabSz="914377" eaLnBrk="1" fontAlgn="auto" hangingPunct="1">
              <a:spcBef>
                <a:spcPts val="84"/>
              </a:spcBef>
              <a:spcAft>
                <a:spcPts val="0"/>
              </a:spcAft>
              <a:defRPr/>
            </a:pPr>
            <a:r>
              <a:rPr sz="1677" b="1" spc="-35">
                <a:solidFill>
                  <a:srgbClr val="121619"/>
                </a:solidFill>
                <a:latin typeface="Trebuchet MS"/>
                <a:ea typeface="+mn-ea"/>
                <a:cs typeface="Trebuchet MS"/>
              </a:rPr>
              <a:t>Other</a:t>
            </a:r>
            <a:r>
              <a:rPr sz="1677" spc="-79">
                <a:solidFill>
                  <a:srgbClr val="121619"/>
                </a:solidFill>
                <a:latin typeface="Times New Roman"/>
                <a:ea typeface="+mn-ea"/>
                <a:cs typeface="Times New Roman"/>
              </a:rPr>
              <a:t> </a:t>
            </a:r>
            <a:r>
              <a:rPr sz="1677" b="1" spc="-9">
                <a:solidFill>
                  <a:srgbClr val="121619"/>
                </a:solidFill>
                <a:latin typeface="Trebuchet MS"/>
                <a:ea typeface="+mn-ea"/>
                <a:cs typeface="Trebuchet MS"/>
              </a:rPr>
              <a:t>Groups</a:t>
            </a:r>
            <a:endParaRPr sz="1677">
              <a:solidFill>
                <a:srgbClr val="000000"/>
              </a:solidFill>
              <a:latin typeface="Trebuchet MS"/>
              <a:ea typeface="+mn-ea"/>
              <a:cs typeface="Trebuchet MS"/>
            </a:endParaRPr>
          </a:p>
        </p:txBody>
      </p:sp>
      <p:sp>
        <p:nvSpPr>
          <p:cNvPr id="48" name="TextBox 47">
            <a:extLst>
              <a:ext uri="{FF2B5EF4-FFF2-40B4-BE49-F238E27FC236}">
                <a16:creationId xmlns:a16="http://schemas.microsoft.com/office/drawing/2014/main" id="{CA919677-2C4A-5B83-B687-0117A156E7CD}"/>
              </a:ext>
            </a:extLst>
          </p:cNvPr>
          <p:cNvSpPr txBox="1"/>
          <p:nvPr/>
        </p:nvSpPr>
        <p:spPr>
          <a:xfrm>
            <a:off x="4582601" y="2106201"/>
            <a:ext cx="1105591" cy="600164"/>
          </a:xfrm>
          <a:prstGeom prst="rect">
            <a:avLst/>
          </a:prstGeom>
          <a:noFill/>
        </p:spPr>
        <p:txBody>
          <a:bodyPr wrap="square" rtlCol="0">
            <a:spAutoFit/>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609585"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121917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828754"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2438339"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3047924"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3657509"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4267093"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4876678"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a:lstStyle>
          <a:p>
            <a:pPr defTabSz="914377" eaLnBrk="1" fontAlgn="auto" hangingPunct="1">
              <a:spcBef>
                <a:spcPts val="0"/>
              </a:spcBef>
              <a:spcAft>
                <a:spcPts val="0"/>
              </a:spcAft>
              <a:defRPr/>
            </a:pPr>
            <a:r>
              <a:rPr lang="en-US" sz="1100">
                <a:solidFill>
                  <a:srgbClr val="000000"/>
                </a:solidFill>
                <a:latin typeface="Calibri" panose="020F0502020204030204"/>
                <a:ea typeface="+mn-ea"/>
              </a:rPr>
              <a:t>NC/SC Wildlife Resources</a:t>
            </a:r>
          </a:p>
          <a:p>
            <a:pPr defTabSz="914377" eaLnBrk="1" fontAlgn="auto" hangingPunct="1">
              <a:spcBef>
                <a:spcPts val="0"/>
              </a:spcBef>
              <a:spcAft>
                <a:spcPts val="0"/>
              </a:spcAft>
              <a:defRPr/>
            </a:pPr>
            <a:r>
              <a:rPr lang="en-US" sz="1100">
                <a:solidFill>
                  <a:srgbClr val="000000"/>
                </a:solidFill>
                <a:latin typeface="Calibri" panose="020F0502020204030204"/>
                <a:ea typeface="+mn-ea"/>
              </a:rPr>
              <a:t>US Fish/Wildlife</a:t>
            </a:r>
          </a:p>
        </p:txBody>
      </p:sp>
      <p:pic>
        <p:nvPicPr>
          <p:cNvPr id="49" name="object 11">
            <a:extLst>
              <a:ext uri="{FF2B5EF4-FFF2-40B4-BE49-F238E27FC236}">
                <a16:creationId xmlns:a16="http://schemas.microsoft.com/office/drawing/2014/main" id="{E2C313FE-3C2E-77E3-1BAD-5E78199944A1}"/>
              </a:ext>
            </a:extLst>
          </p:cNvPr>
          <p:cNvPicPr/>
          <p:nvPr/>
        </p:nvPicPr>
        <p:blipFill>
          <a:blip r:embed="rId6" cstate="print"/>
          <a:stretch>
            <a:fillRect/>
          </a:stretch>
        </p:blipFill>
        <p:spPr>
          <a:xfrm>
            <a:off x="7558147" y="4994850"/>
            <a:ext cx="1283583" cy="1283583"/>
          </a:xfrm>
          <a:prstGeom prst="rect">
            <a:avLst/>
          </a:prstGeom>
        </p:spPr>
      </p:pic>
      <p:sp>
        <p:nvSpPr>
          <p:cNvPr id="50" name="TextBox 49">
            <a:extLst>
              <a:ext uri="{FF2B5EF4-FFF2-40B4-BE49-F238E27FC236}">
                <a16:creationId xmlns:a16="http://schemas.microsoft.com/office/drawing/2014/main" id="{1B7D0664-5FDE-F9C4-B023-45639CC70AEA}"/>
              </a:ext>
            </a:extLst>
          </p:cNvPr>
          <p:cNvSpPr txBox="1"/>
          <p:nvPr/>
        </p:nvSpPr>
        <p:spPr>
          <a:xfrm>
            <a:off x="7916563" y="5239871"/>
            <a:ext cx="719892" cy="769441"/>
          </a:xfrm>
          <a:prstGeom prst="rect">
            <a:avLst/>
          </a:prstGeom>
          <a:noFill/>
        </p:spPr>
        <p:txBody>
          <a:bodyPr wrap="square" rtlCol="0">
            <a:spAutoFit/>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609585"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121917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828754"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2438339"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3047924"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3657509"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4267093"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4876678"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a:lstStyle>
          <a:p>
            <a:pPr defTabSz="914377" eaLnBrk="1" fontAlgn="auto" hangingPunct="1">
              <a:spcBef>
                <a:spcPts val="0"/>
              </a:spcBef>
              <a:spcAft>
                <a:spcPts val="0"/>
              </a:spcAft>
              <a:defRPr/>
            </a:pPr>
            <a:r>
              <a:rPr lang="en-US" sz="1100">
                <a:solidFill>
                  <a:srgbClr val="FFFFFF"/>
                </a:solidFill>
                <a:latin typeface="Calibri" panose="020F0502020204030204"/>
                <a:ea typeface="+mn-ea"/>
              </a:rPr>
              <a:t>Local &amp; State</a:t>
            </a:r>
          </a:p>
          <a:p>
            <a:pPr defTabSz="914377" eaLnBrk="1" fontAlgn="auto" hangingPunct="1">
              <a:spcBef>
                <a:spcPts val="0"/>
              </a:spcBef>
              <a:spcAft>
                <a:spcPts val="0"/>
              </a:spcAft>
              <a:defRPr/>
            </a:pPr>
            <a:r>
              <a:rPr lang="en-US" sz="1100">
                <a:solidFill>
                  <a:srgbClr val="FFFFFF"/>
                </a:solidFill>
                <a:latin typeface="Calibri" panose="020F0502020204030204"/>
                <a:ea typeface="+mn-ea"/>
              </a:rPr>
              <a:t>Elected officials</a:t>
            </a:r>
          </a:p>
        </p:txBody>
      </p:sp>
      <p:sp>
        <p:nvSpPr>
          <p:cNvPr id="51" name="TextBox 50">
            <a:extLst>
              <a:ext uri="{FF2B5EF4-FFF2-40B4-BE49-F238E27FC236}">
                <a16:creationId xmlns:a16="http://schemas.microsoft.com/office/drawing/2014/main" id="{EE0A0968-797D-C2CD-2F9F-B925C3B0D85A}"/>
              </a:ext>
            </a:extLst>
          </p:cNvPr>
          <p:cNvSpPr txBox="1"/>
          <p:nvPr/>
        </p:nvSpPr>
        <p:spPr>
          <a:xfrm>
            <a:off x="5611093" y="6454636"/>
            <a:ext cx="3015196" cy="369332"/>
          </a:xfrm>
          <a:prstGeom prst="rect">
            <a:avLst/>
          </a:prstGeom>
          <a:noFill/>
        </p:spPr>
        <p:txBody>
          <a:bodyPr wrap="square" rtlCol="0">
            <a:spAutoFit/>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609585"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121917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828754"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2438339"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3047924"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3657509"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4267093"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4876678"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a:lstStyle>
          <a:p>
            <a:pPr defTabSz="914377" eaLnBrk="1" fontAlgn="auto" hangingPunct="1">
              <a:spcBef>
                <a:spcPts val="0"/>
              </a:spcBef>
              <a:spcAft>
                <a:spcPts val="0"/>
              </a:spcAft>
              <a:defRPr/>
            </a:pPr>
            <a:r>
              <a:rPr lang="en-US" sz="1800">
                <a:solidFill>
                  <a:srgbClr val="000000"/>
                </a:solidFill>
                <a:latin typeface="Calibri" panose="020F0502020204030204"/>
                <a:ea typeface="+mn-ea"/>
              </a:rPr>
              <a:t>Version:  7-29-24</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187825" y="623755"/>
            <a:ext cx="9278471" cy="566445"/>
          </a:xfrm>
          <a:prstGeom prst="rect">
            <a:avLst/>
          </a:prstGeom>
        </p:spPr>
        <p:txBody>
          <a:bodyPr vert="horz" wrap="square" lIns="0" tIns="12327" rIns="0" bIns="0" rtlCol="0" anchor="ctr">
            <a:spAutoFit/>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609585"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121917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828754"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2438339"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3047924"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3657509"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4267093"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4876678"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a:lstStyle>
          <a:p>
            <a:pPr marL="11206">
              <a:lnSpc>
                <a:spcPct val="100000"/>
              </a:lnSpc>
              <a:spcBef>
                <a:spcPts val="97"/>
              </a:spcBef>
            </a:pPr>
            <a:r>
              <a:rPr sz="3600" spc="-23">
                <a:solidFill>
                  <a:schemeClr val="accent1"/>
                </a:solidFill>
              </a:rPr>
              <a:t>Example</a:t>
            </a:r>
            <a:r>
              <a:rPr sz="3600" spc="-75">
                <a:solidFill>
                  <a:schemeClr val="accent1"/>
                </a:solidFill>
                <a:latin typeface="Times New Roman"/>
                <a:cs typeface="Times New Roman"/>
              </a:rPr>
              <a:t> </a:t>
            </a:r>
            <a:r>
              <a:rPr sz="3600">
                <a:solidFill>
                  <a:schemeClr val="accent1"/>
                </a:solidFill>
              </a:rPr>
              <a:t>Workshops</a:t>
            </a:r>
            <a:r>
              <a:rPr sz="3600" spc="-107">
                <a:solidFill>
                  <a:schemeClr val="accent1"/>
                </a:solidFill>
                <a:latin typeface="Times New Roman"/>
                <a:cs typeface="Times New Roman"/>
              </a:rPr>
              <a:t> </a:t>
            </a:r>
            <a:r>
              <a:rPr sz="3600" spc="-9">
                <a:solidFill>
                  <a:schemeClr val="accent1"/>
                </a:solidFill>
              </a:rPr>
              <a:t>Structure</a:t>
            </a:r>
          </a:p>
        </p:txBody>
      </p:sp>
      <p:sp>
        <p:nvSpPr>
          <p:cNvPr id="3" name="object 3"/>
          <p:cNvSpPr txBox="1"/>
          <p:nvPr/>
        </p:nvSpPr>
        <p:spPr>
          <a:xfrm>
            <a:off x="1435251" y="1588100"/>
            <a:ext cx="2454088" cy="1324177"/>
          </a:xfrm>
          <a:prstGeom prst="rect">
            <a:avLst/>
          </a:prstGeom>
          <a:solidFill>
            <a:srgbClr val="002364"/>
          </a:solidFill>
        </p:spPr>
        <p:txBody>
          <a:bodyPr vert="horz" wrap="square" lIns="0" tIns="19611" rIns="0" bIns="0" rtlCol="0">
            <a:spAutoFit/>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609585"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121917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828754"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2438339"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3047924"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3657509"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4267093"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4876678"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a:lstStyle>
          <a:p>
            <a:pPr defTabSz="914377" eaLnBrk="1" fontAlgn="auto" hangingPunct="1">
              <a:spcBef>
                <a:spcPts val="155"/>
              </a:spcBef>
              <a:spcAft>
                <a:spcPts val="0"/>
              </a:spcAft>
              <a:defRPr/>
            </a:pPr>
            <a:endParaRPr sz="1677">
              <a:solidFill>
                <a:srgbClr val="000000"/>
              </a:solidFill>
              <a:latin typeface="Times New Roman"/>
              <a:ea typeface="+mn-ea"/>
              <a:cs typeface="Times New Roman"/>
            </a:endParaRPr>
          </a:p>
          <a:p>
            <a:pPr algn="ctr" defTabSz="914377" eaLnBrk="1" fontAlgn="auto" hangingPunct="1">
              <a:spcBef>
                <a:spcPts val="0"/>
              </a:spcBef>
              <a:spcAft>
                <a:spcPts val="0"/>
              </a:spcAft>
              <a:defRPr/>
            </a:pPr>
            <a:r>
              <a:rPr sz="1677" b="1" spc="-9">
                <a:solidFill>
                  <a:srgbClr val="FFFFFF"/>
                </a:solidFill>
                <a:latin typeface="Trebuchet MS"/>
                <a:ea typeface="+mn-ea"/>
                <a:cs typeface="Trebuchet MS"/>
              </a:rPr>
              <a:t>Workshop</a:t>
            </a:r>
            <a:r>
              <a:rPr sz="1677" spc="-49">
                <a:solidFill>
                  <a:srgbClr val="FFFFFF"/>
                </a:solidFill>
                <a:latin typeface="Times New Roman"/>
                <a:ea typeface="+mn-ea"/>
                <a:cs typeface="Times New Roman"/>
              </a:rPr>
              <a:t> </a:t>
            </a:r>
            <a:r>
              <a:rPr sz="1677" b="1" spc="23">
                <a:solidFill>
                  <a:srgbClr val="FFFFFF"/>
                </a:solidFill>
                <a:latin typeface="Trebuchet MS"/>
                <a:ea typeface="+mn-ea"/>
                <a:cs typeface="Trebuchet MS"/>
              </a:rPr>
              <a:t>#1</a:t>
            </a:r>
            <a:endParaRPr sz="1677">
              <a:solidFill>
                <a:srgbClr val="000000"/>
              </a:solidFill>
              <a:latin typeface="Trebuchet MS"/>
              <a:ea typeface="+mn-ea"/>
              <a:cs typeface="Trebuchet MS"/>
            </a:endParaRPr>
          </a:p>
          <a:p>
            <a:pPr defTabSz="914377" eaLnBrk="1" fontAlgn="auto" hangingPunct="1">
              <a:spcBef>
                <a:spcPts val="115"/>
              </a:spcBef>
              <a:spcAft>
                <a:spcPts val="0"/>
              </a:spcAft>
              <a:defRPr/>
            </a:pPr>
            <a:endParaRPr sz="1677">
              <a:solidFill>
                <a:srgbClr val="000000"/>
              </a:solidFill>
              <a:latin typeface="Trebuchet MS"/>
              <a:ea typeface="+mn-ea"/>
              <a:cs typeface="Trebuchet MS"/>
            </a:endParaRPr>
          </a:p>
          <a:p>
            <a:pPr marL="275112" marR="270069" algn="ctr" defTabSz="914377" eaLnBrk="1" fontAlgn="auto" hangingPunct="1">
              <a:lnSpc>
                <a:spcPts val="2003"/>
              </a:lnSpc>
              <a:spcBef>
                <a:spcPts val="4"/>
              </a:spcBef>
              <a:spcAft>
                <a:spcPts val="0"/>
              </a:spcAft>
              <a:defRPr/>
            </a:pPr>
            <a:r>
              <a:rPr sz="1677">
                <a:solidFill>
                  <a:srgbClr val="FFFFFF"/>
                </a:solidFill>
                <a:latin typeface="Tahoma"/>
                <a:ea typeface="+mn-ea"/>
                <a:cs typeface="Tahoma"/>
              </a:rPr>
              <a:t>Brainstorm</a:t>
            </a:r>
            <a:r>
              <a:rPr sz="1677" spc="-53">
                <a:solidFill>
                  <a:srgbClr val="FFFFFF"/>
                </a:solidFill>
                <a:latin typeface="Times New Roman"/>
                <a:ea typeface="+mn-ea"/>
                <a:cs typeface="Times New Roman"/>
              </a:rPr>
              <a:t> </a:t>
            </a:r>
            <a:r>
              <a:rPr sz="1677">
                <a:solidFill>
                  <a:srgbClr val="FFFFFF"/>
                </a:solidFill>
                <a:latin typeface="Tahoma"/>
                <a:ea typeface="+mn-ea"/>
                <a:cs typeface="Tahoma"/>
              </a:rPr>
              <a:t>risks</a:t>
            </a:r>
            <a:r>
              <a:rPr sz="1677" spc="-31">
                <a:solidFill>
                  <a:srgbClr val="FFFFFF"/>
                </a:solidFill>
                <a:latin typeface="Times New Roman"/>
                <a:ea typeface="+mn-ea"/>
                <a:cs typeface="Times New Roman"/>
              </a:rPr>
              <a:t> </a:t>
            </a:r>
            <a:r>
              <a:rPr sz="1677" spc="-23">
                <a:solidFill>
                  <a:srgbClr val="FFFFFF"/>
                </a:solidFill>
                <a:latin typeface="Tahoma"/>
                <a:ea typeface="+mn-ea"/>
                <a:cs typeface="Tahoma"/>
              </a:rPr>
              <a:t>and</a:t>
            </a:r>
            <a:r>
              <a:rPr sz="1677" spc="-23">
                <a:solidFill>
                  <a:srgbClr val="FFFFFF"/>
                </a:solidFill>
                <a:latin typeface="Times New Roman"/>
                <a:ea typeface="+mn-ea"/>
                <a:cs typeface="Times New Roman"/>
              </a:rPr>
              <a:t> </a:t>
            </a:r>
            <a:r>
              <a:rPr sz="1677" spc="-9">
                <a:solidFill>
                  <a:srgbClr val="FFFFFF"/>
                </a:solidFill>
                <a:latin typeface="Tahoma"/>
                <a:ea typeface="+mn-ea"/>
                <a:cs typeface="Tahoma"/>
              </a:rPr>
              <a:t>opportunities</a:t>
            </a:r>
            <a:endParaRPr sz="1677">
              <a:solidFill>
                <a:srgbClr val="000000"/>
              </a:solidFill>
              <a:latin typeface="Tahoma"/>
              <a:ea typeface="+mn-ea"/>
              <a:cs typeface="Tahoma"/>
            </a:endParaRPr>
          </a:p>
        </p:txBody>
      </p:sp>
      <p:sp>
        <p:nvSpPr>
          <p:cNvPr id="4" name="object 4"/>
          <p:cNvSpPr txBox="1"/>
          <p:nvPr/>
        </p:nvSpPr>
        <p:spPr>
          <a:xfrm>
            <a:off x="4579171" y="1588099"/>
            <a:ext cx="3259791" cy="1440797"/>
          </a:xfrm>
          <a:prstGeom prst="rect">
            <a:avLst/>
          </a:prstGeom>
          <a:solidFill>
            <a:srgbClr val="002364"/>
          </a:solidFill>
        </p:spPr>
        <p:txBody>
          <a:bodyPr vert="horz" wrap="square" lIns="0" tIns="136712" rIns="0" bIns="0" rtlCol="0">
            <a:spAutoFit/>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609585"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121917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828754"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2438339"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3047924"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3657509"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4267093"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4876678"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a:lstStyle>
          <a:p>
            <a:pPr algn="ctr" defTabSz="914377" eaLnBrk="1" fontAlgn="auto" hangingPunct="1">
              <a:spcBef>
                <a:spcPts val="1077"/>
              </a:spcBef>
              <a:spcAft>
                <a:spcPts val="0"/>
              </a:spcAft>
              <a:defRPr/>
            </a:pPr>
            <a:r>
              <a:rPr sz="1677" b="1" spc="-9">
                <a:solidFill>
                  <a:srgbClr val="FFFFFF"/>
                </a:solidFill>
                <a:latin typeface="Trebuchet MS"/>
                <a:ea typeface="+mn-ea"/>
                <a:cs typeface="Trebuchet MS"/>
              </a:rPr>
              <a:t>Workshop</a:t>
            </a:r>
            <a:r>
              <a:rPr sz="1677" spc="-49">
                <a:solidFill>
                  <a:srgbClr val="FFFFFF"/>
                </a:solidFill>
                <a:latin typeface="Times New Roman"/>
                <a:ea typeface="+mn-ea"/>
                <a:cs typeface="Times New Roman"/>
              </a:rPr>
              <a:t> </a:t>
            </a:r>
            <a:r>
              <a:rPr sz="1677" b="1" spc="23">
                <a:solidFill>
                  <a:srgbClr val="FFFFFF"/>
                </a:solidFill>
                <a:latin typeface="Trebuchet MS"/>
                <a:ea typeface="+mn-ea"/>
                <a:cs typeface="Trebuchet MS"/>
              </a:rPr>
              <a:t>#2</a:t>
            </a:r>
            <a:endParaRPr sz="1677">
              <a:solidFill>
                <a:srgbClr val="000000"/>
              </a:solidFill>
              <a:latin typeface="Trebuchet MS"/>
              <a:ea typeface="+mn-ea"/>
              <a:cs typeface="Trebuchet MS"/>
            </a:endParaRPr>
          </a:p>
          <a:p>
            <a:pPr defTabSz="914377" eaLnBrk="1" fontAlgn="auto" hangingPunct="1">
              <a:spcBef>
                <a:spcPts val="115"/>
              </a:spcBef>
              <a:spcAft>
                <a:spcPts val="0"/>
              </a:spcAft>
              <a:defRPr/>
            </a:pPr>
            <a:endParaRPr sz="1677">
              <a:solidFill>
                <a:srgbClr val="000000"/>
              </a:solidFill>
              <a:latin typeface="Trebuchet MS"/>
              <a:ea typeface="+mn-ea"/>
              <a:cs typeface="Trebuchet MS"/>
            </a:endParaRPr>
          </a:p>
          <a:p>
            <a:pPr marL="226925" marR="221882" algn="ctr" defTabSz="914377" eaLnBrk="1" fontAlgn="auto" hangingPunct="1">
              <a:lnSpc>
                <a:spcPts val="2003"/>
              </a:lnSpc>
              <a:spcBef>
                <a:spcPts val="0"/>
              </a:spcBef>
              <a:spcAft>
                <a:spcPts val="0"/>
              </a:spcAft>
              <a:defRPr/>
            </a:pPr>
            <a:r>
              <a:rPr sz="1677">
                <a:solidFill>
                  <a:srgbClr val="FFFFFF"/>
                </a:solidFill>
                <a:latin typeface="Tahoma"/>
                <a:ea typeface="+mn-ea"/>
                <a:cs typeface="Tahoma"/>
              </a:rPr>
              <a:t>Develop</a:t>
            </a:r>
            <a:r>
              <a:rPr sz="1677" spc="-67">
                <a:solidFill>
                  <a:srgbClr val="FFFFFF"/>
                </a:solidFill>
                <a:latin typeface="Times New Roman"/>
                <a:ea typeface="+mn-ea"/>
                <a:cs typeface="Times New Roman"/>
              </a:rPr>
              <a:t> </a:t>
            </a:r>
            <a:r>
              <a:rPr sz="1677">
                <a:solidFill>
                  <a:srgbClr val="FFFFFF"/>
                </a:solidFill>
                <a:latin typeface="Tahoma"/>
                <a:ea typeface="+mn-ea"/>
                <a:cs typeface="Tahoma"/>
              </a:rPr>
              <a:t>framework</a:t>
            </a:r>
            <a:r>
              <a:rPr sz="1677" spc="-63">
                <a:solidFill>
                  <a:srgbClr val="FFFFFF"/>
                </a:solidFill>
                <a:latin typeface="Times New Roman"/>
                <a:ea typeface="+mn-ea"/>
                <a:cs typeface="Times New Roman"/>
              </a:rPr>
              <a:t> </a:t>
            </a:r>
            <a:r>
              <a:rPr sz="1677">
                <a:solidFill>
                  <a:srgbClr val="FFFFFF"/>
                </a:solidFill>
                <a:latin typeface="Tahoma"/>
                <a:ea typeface="+mn-ea"/>
                <a:cs typeface="Tahoma"/>
              </a:rPr>
              <a:t>to</a:t>
            </a:r>
            <a:r>
              <a:rPr sz="1677" spc="-53">
                <a:solidFill>
                  <a:srgbClr val="FFFFFF"/>
                </a:solidFill>
                <a:latin typeface="Times New Roman"/>
                <a:ea typeface="+mn-ea"/>
                <a:cs typeface="Times New Roman"/>
              </a:rPr>
              <a:t> </a:t>
            </a:r>
            <a:r>
              <a:rPr sz="1677" spc="-9">
                <a:solidFill>
                  <a:srgbClr val="FFFFFF"/>
                </a:solidFill>
                <a:latin typeface="Tahoma"/>
                <a:ea typeface="+mn-ea"/>
                <a:cs typeface="Tahoma"/>
              </a:rPr>
              <a:t>identify</a:t>
            </a:r>
            <a:r>
              <a:rPr sz="1677" spc="-9">
                <a:solidFill>
                  <a:srgbClr val="FFFFFF"/>
                </a:solidFill>
                <a:latin typeface="Times New Roman"/>
                <a:ea typeface="+mn-ea"/>
                <a:cs typeface="Times New Roman"/>
              </a:rPr>
              <a:t> </a:t>
            </a:r>
            <a:r>
              <a:rPr sz="1677">
                <a:solidFill>
                  <a:srgbClr val="FFFFFF"/>
                </a:solidFill>
                <a:latin typeface="Tahoma"/>
                <a:ea typeface="+mn-ea"/>
                <a:cs typeface="Tahoma"/>
              </a:rPr>
              <a:t>and</a:t>
            </a:r>
            <a:r>
              <a:rPr sz="1677" spc="-53">
                <a:solidFill>
                  <a:srgbClr val="FFFFFF"/>
                </a:solidFill>
                <a:latin typeface="Times New Roman"/>
                <a:ea typeface="+mn-ea"/>
                <a:cs typeface="Times New Roman"/>
              </a:rPr>
              <a:t> </a:t>
            </a:r>
            <a:r>
              <a:rPr sz="1677">
                <a:solidFill>
                  <a:srgbClr val="FFFFFF"/>
                </a:solidFill>
                <a:latin typeface="Tahoma"/>
                <a:ea typeface="+mn-ea"/>
                <a:cs typeface="Tahoma"/>
              </a:rPr>
              <a:t>evaluate</a:t>
            </a:r>
            <a:r>
              <a:rPr sz="1677" spc="-53">
                <a:solidFill>
                  <a:srgbClr val="FFFFFF"/>
                </a:solidFill>
                <a:latin typeface="Times New Roman"/>
                <a:ea typeface="+mn-ea"/>
                <a:cs typeface="Times New Roman"/>
              </a:rPr>
              <a:t> </a:t>
            </a:r>
            <a:r>
              <a:rPr sz="1677">
                <a:solidFill>
                  <a:srgbClr val="FFFFFF"/>
                </a:solidFill>
                <a:latin typeface="Tahoma"/>
                <a:ea typeface="+mn-ea"/>
                <a:cs typeface="Tahoma"/>
              </a:rPr>
              <a:t>alternatives</a:t>
            </a:r>
            <a:r>
              <a:rPr sz="1677" spc="-57">
                <a:solidFill>
                  <a:srgbClr val="FFFFFF"/>
                </a:solidFill>
                <a:latin typeface="Times New Roman"/>
                <a:ea typeface="+mn-ea"/>
                <a:cs typeface="Times New Roman"/>
              </a:rPr>
              <a:t> </a:t>
            </a:r>
            <a:r>
              <a:rPr sz="1677" spc="-23">
                <a:solidFill>
                  <a:srgbClr val="FFFFFF"/>
                </a:solidFill>
                <a:latin typeface="Tahoma"/>
                <a:ea typeface="+mn-ea"/>
                <a:cs typeface="Tahoma"/>
              </a:rPr>
              <a:t>and</a:t>
            </a:r>
            <a:r>
              <a:rPr sz="1677" spc="-23">
                <a:solidFill>
                  <a:srgbClr val="FFFFFF"/>
                </a:solidFill>
                <a:latin typeface="Times New Roman"/>
                <a:ea typeface="+mn-ea"/>
                <a:cs typeface="Times New Roman"/>
              </a:rPr>
              <a:t> </a:t>
            </a:r>
            <a:r>
              <a:rPr sz="1677">
                <a:solidFill>
                  <a:srgbClr val="FFFFFF"/>
                </a:solidFill>
                <a:latin typeface="Tahoma"/>
                <a:ea typeface="+mn-ea"/>
                <a:cs typeface="Tahoma"/>
              </a:rPr>
              <a:t>mitigation</a:t>
            </a:r>
            <a:r>
              <a:rPr sz="1677" spc="75">
                <a:solidFill>
                  <a:srgbClr val="FFFFFF"/>
                </a:solidFill>
                <a:latin typeface="Times New Roman"/>
                <a:ea typeface="+mn-ea"/>
                <a:cs typeface="Times New Roman"/>
              </a:rPr>
              <a:t> </a:t>
            </a:r>
            <a:r>
              <a:rPr sz="1677" spc="-9">
                <a:solidFill>
                  <a:srgbClr val="FFFFFF"/>
                </a:solidFill>
                <a:latin typeface="Tahoma"/>
                <a:ea typeface="+mn-ea"/>
                <a:cs typeface="Tahoma"/>
              </a:rPr>
              <a:t>strategies</a:t>
            </a:r>
            <a:endParaRPr sz="1677">
              <a:solidFill>
                <a:srgbClr val="000000"/>
              </a:solidFill>
              <a:latin typeface="Tahoma"/>
              <a:ea typeface="+mn-ea"/>
              <a:cs typeface="Tahoma"/>
            </a:endParaRPr>
          </a:p>
        </p:txBody>
      </p:sp>
      <p:sp>
        <p:nvSpPr>
          <p:cNvPr id="5" name="object 5"/>
          <p:cNvSpPr txBox="1"/>
          <p:nvPr/>
        </p:nvSpPr>
        <p:spPr>
          <a:xfrm>
            <a:off x="8464027" y="1588099"/>
            <a:ext cx="2841812" cy="1440797"/>
          </a:xfrm>
          <a:prstGeom prst="rect">
            <a:avLst/>
          </a:prstGeom>
          <a:solidFill>
            <a:srgbClr val="002364"/>
          </a:solidFill>
        </p:spPr>
        <p:txBody>
          <a:bodyPr vert="horz" wrap="square" lIns="0" tIns="136712" rIns="0" bIns="0" rtlCol="0">
            <a:spAutoFit/>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609585"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121917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828754"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2438339"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3047924"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3657509"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4267093"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4876678"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a:lstStyle>
          <a:p>
            <a:pPr algn="ctr" defTabSz="914377" eaLnBrk="1" fontAlgn="auto" hangingPunct="1">
              <a:spcBef>
                <a:spcPts val="1077"/>
              </a:spcBef>
              <a:spcAft>
                <a:spcPts val="0"/>
              </a:spcAft>
              <a:defRPr/>
            </a:pPr>
            <a:r>
              <a:rPr sz="1677" b="1" spc="-9">
                <a:solidFill>
                  <a:srgbClr val="FFFFFF"/>
                </a:solidFill>
                <a:latin typeface="Trebuchet MS"/>
                <a:ea typeface="+mn-ea"/>
                <a:cs typeface="Trebuchet MS"/>
              </a:rPr>
              <a:t>Workshop</a:t>
            </a:r>
            <a:r>
              <a:rPr sz="1677" spc="-49">
                <a:solidFill>
                  <a:srgbClr val="FFFFFF"/>
                </a:solidFill>
                <a:latin typeface="Times New Roman"/>
                <a:ea typeface="+mn-ea"/>
                <a:cs typeface="Times New Roman"/>
              </a:rPr>
              <a:t> </a:t>
            </a:r>
            <a:r>
              <a:rPr sz="1677" b="1" spc="23">
                <a:solidFill>
                  <a:srgbClr val="FFFFFF"/>
                </a:solidFill>
                <a:latin typeface="Trebuchet MS"/>
                <a:ea typeface="+mn-ea"/>
                <a:cs typeface="Trebuchet MS"/>
              </a:rPr>
              <a:t>#3</a:t>
            </a:r>
            <a:endParaRPr sz="1677">
              <a:solidFill>
                <a:srgbClr val="000000"/>
              </a:solidFill>
              <a:latin typeface="Trebuchet MS"/>
              <a:ea typeface="+mn-ea"/>
              <a:cs typeface="Trebuchet MS"/>
            </a:endParaRPr>
          </a:p>
          <a:p>
            <a:pPr defTabSz="914377" eaLnBrk="1" fontAlgn="auto" hangingPunct="1">
              <a:spcBef>
                <a:spcPts val="115"/>
              </a:spcBef>
              <a:spcAft>
                <a:spcPts val="0"/>
              </a:spcAft>
              <a:defRPr/>
            </a:pPr>
            <a:endParaRPr sz="1677">
              <a:solidFill>
                <a:srgbClr val="000000"/>
              </a:solidFill>
              <a:latin typeface="Trebuchet MS"/>
              <a:ea typeface="+mn-ea"/>
              <a:cs typeface="Trebuchet MS"/>
            </a:endParaRPr>
          </a:p>
          <a:p>
            <a:pPr marL="365322" marR="360279" algn="ctr" defTabSz="914377" eaLnBrk="1" fontAlgn="auto" hangingPunct="1">
              <a:lnSpc>
                <a:spcPts val="2003"/>
              </a:lnSpc>
              <a:spcBef>
                <a:spcPts val="0"/>
              </a:spcBef>
              <a:spcAft>
                <a:spcPts val="0"/>
              </a:spcAft>
              <a:defRPr/>
            </a:pPr>
            <a:r>
              <a:rPr sz="1677">
                <a:solidFill>
                  <a:srgbClr val="FFFFFF"/>
                </a:solidFill>
                <a:latin typeface="Tahoma"/>
                <a:ea typeface="+mn-ea"/>
                <a:cs typeface="Tahoma"/>
              </a:rPr>
              <a:t>Consensus</a:t>
            </a:r>
            <a:r>
              <a:rPr sz="1677" spc="49">
                <a:solidFill>
                  <a:srgbClr val="FFFFFF"/>
                </a:solidFill>
                <a:latin typeface="Times New Roman"/>
                <a:ea typeface="+mn-ea"/>
                <a:cs typeface="Times New Roman"/>
              </a:rPr>
              <a:t> </a:t>
            </a:r>
            <a:r>
              <a:rPr sz="1677">
                <a:solidFill>
                  <a:srgbClr val="FFFFFF"/>
                </a:solidFill>
                <a:latin typeface="Tahoma"/>
                <a:ea typeface="+mn-ea"/>
                <a:cs typeface="Tahoma"/>
              </a:rPr>
              <a:t>building</a:t>
            </a:r>
            <a:r>
              <a:rPr sz="1677" spc="75">
                <a:solidFill>
                  <a:srgbClr val="FFFFFF"/>
                </a:solidFill>
                <a:latin typeface="Times New Roman"/>
                <a:ea typeface="+mn-ea"/>
                <a:cs typeface="Times New Roman"/>
              </a:rPr>
              <a:t> </a:t>
            </a:r>
            <a:r>
              <a:rPr sz="1677" spc="-23">
                <a:solidFill>
                  <a:srgbClr val="FFFFFF"/>
                </a:solidFill>
                <a:latin typeface="Tahoma"/>
                <a:ea typeface="+mn-ea"/>
                <a:cs typeface="Tahoma"/>
              </a:rPr>
              <a:t>on</a:t>
            </a:r>
            <a:r>
              <a:rPr sz="1677" spc="-23">
                <a:solidFill>
                  <a:srgbClr val="FFFFFF"/>
                </a:solidFill>
                <a:latin typeface="Times New Roman"/>
                <a:ea typeface="+mn-ea"/>
                <a:cs typeface="Times New Roman"/>
              </a:rPr>
              <a:t> </a:t>
            </a:r>
            <a:r>
              <a:rPr sz="1677">
                <a:solidFill>
                  <a:srgbClr val="FFFFFF"/>
                </a:solidFill>
                <a:latin typeface="Tahoma"/>
                <a:ea typeface="+mn-ea"/>
                <a:cs typeface="Tahoma"/>
              </a:rPr>
              <a:t>principle</a:t>
            </a:r>
            <a:r>
              <a:rPr sz="1677" spc="19">
                <a:solidFill>
                  <a:srgbClr val="FFFFFF"/>
                </a:solidFill>
                <a:latin typeface="Times New Roman"/>
                <a:ea typeface="+mn-ea"/>
                <a:cs typeface="Times New Roman"/>
              </a:rPr>
              <a:t> </a:t>
            </a:r>
            <a:r>
              <a:rPr sz="1677">
                <a:solidFill>
                  <a:srgbClr val="FFFFFF"/>
                </a:solidFill>
                <a:latin typeface="Tahoma"/>
                <a:ea typeface="+mn-ea"/>
                <a:cs typeface="Tahoma"/>
              </a:rPr>
              <a:t>risks</a:t>
            </a:r>
            <a:r>
              <a:rPr sz="1677" spc="23">
                <a:solidFill>
                  <a:srgbClr val="FFFFFF"/>
                </a:solidFill>
                <a:latin typeface="Times New Roman"/>
                <a:ea typeface="+mn-ea"/>
                <a:cs typeface="Times New Roman"/>
              </a:rPr>
              <a:t> </a:t>
            </a:r>
            <a:r>
              <a:rPr sz="1677" spc="-9">
                <a:solidFill>
                  <a:srgbClr val="FFFFFF"/>
                </a:solidFill>
                <a:latin typeface="Tahoma"/>
                <a:ea typeface="+mn-ea"/>
                <a:cs typeface="Tahoma"/>
              </a:rPr>
              <a:t>ways</a:t>
            </a:r>
            <a:r>
              <a:rPr sz="1677" spc="23">
                <a:solidFill>
                  <a:srgbClr val="FFFFFF"/>
                </a:solidFill>
                <a:latin typeface="Times New Roman"/>
                <a:ea typeface="+mn-ea"/>
                <a:cs typeface="Times New Roman"/>
              </a:rPr>
              <a:t> </a:t>
            </a:r>
            <a:r>
              <a:rPr sz="1677" spc="-23">
                <a:solidFill>
                  <a:srgbClr val="FFFFFF"/>
                </a:solidFill>
                <a:latin typeface="Tahoma"/>
                <a:ea typeface="+mn-ea"/>
                <a:cs typeface="Tahoma"/>
              </a:rPr>
              <a:t>to</a:t>
            </a:r>
            <a:r>
              <a:rPr sz="1677" spc="-23">
                <a:solidFill>
                  <a:srgbClr val="FFFFFF"/>
                </a:solidFill>
                <a:latin typeface="Times New Roman"/>
                <a:ea typeface="+mn-ea"/>
                <a:cs typeface="Times New Roman"/>
              </a:rPr>
              <a:t> </a:t>
            </a:r>
            <a:r>
              <a:rPr sz="1677">
                <a:solidFill>
                  <a:srgbClr val="FFFFFF"/>
                </a:solidFill>
                <a:latin typeface="Tahoma"/>
                <a:ea typeface="+mn-ea"/>
                <a:cs typeface="Tahoma"/>
              </a:rPr>
              <a:t>address</a:t>
            </a:r>
            <a:r>
              <a:rPr sz="1677" spc="-97">
                <a:solidFill>
                  <a:srgbClr val="FFFFFF"/>
                </a:solidFill>
                <a:latin typeface="Times New Roman"/>
                <a:ea typeface="+mn-ea"/>
                <a:cs typeface="Times New Roman"/>
              </a:rPr>
              <a:t> </a:t>
            </a:r>
            <a:r>
              <a:rPr sz="1677" spc="-19">
                <a:solidFill>
                  <a:srgbClr val="FFFFFF"/>
                </a:solidFill>
                <a:latin typeface="Tahoma"/>
                <a:ea typeface="+mn-ea"/>
                <a:cs typeface="Tahoma"/>
              </a:rPr>
              <a:t>risk</a:t>
            </a:r>
            <a:endParaRPr sz="1677">
              <a:solidFill>
                <a:srgbClr val="000000"/>
              </a:solidFill>
              <a:latin typeface="Tahoma"/>
              <a:ea typeface="+mn-ea"/>
              <a:cs typeface="Tahoma"/>
            </a:endParaRPr>
          </a:p>
        </p:txBody>
      </p:sp>
      <p:sp>
        <p:nvSpPr>
          <p:cNvPr id="6" name="object 6"/>
          <p:cNvSpPr/>
          <p:nvPr/>
        </p:nvSpPr>
        <p:spPr>
          <a:xfrm>
            <a:off x="816685" y="3964194"/>
            <a:ext cx="2454088" cy="1840005"/>
          </a:xfrm>
          <a:custGeom>
            <a:avLst/>
            <a:gdLst/>
            <a:ahLst/>
            <a:cxnLst/>
            <a:rect l="l" t="t" r="r" b="b"/>
            <a:pathLst>
              <a:path w="2781300" h="2085340">
                <a:moveTo>
                  <a:pt x="2433827" y="0"/>
                </a:moveTo>
                <a:lnTo>
                  <a:pt x="347471" y="0"/>
                </a:lnTo>
                <a:lnTo>
                  <a:pt x="300296" y="3198"/>
                </a:lnTo>
                <a:lnTo>
                  <a:pt x="255058" y="12509"/>
                </a:lnTo>
                <a:lnTo>
                  <a:pt x="212169" y="27503"/>
                </a:lnTo>
                <a:lnTo>
                  <a:pt x="172042" y="47751"/>
                </a:lnTo>
                <a:lnTo>
                  <a:pt x="135090" y="72826"/>
                </a:lnTo>
                <a:lnTo>
                  <a:pt x="101726" y="102298"/>
                </a:lnTo>
                <a:lnTo>
                  <a:pt x="72363" y="135739"/>
                </a:lnTo>
                <a:lnTo>
                  <a:pt x="47413" y="172719"/>
                </a:lnTo>
                <a:lnTo>
                  <a:pt x="27289" y="212812"/>
                </a:lnTo>
                <a:lnTo>
                  <a:pt x="12403" y="255587"/>
                </a:lnTo>
                <a:lnTo>
                  <a:pt x="3169" y="300616"/>
                </a:lnTo>
                <a:lnTo>
                  <a:pt x="0" y="347471"/>
                </a:lnTo>
                <a:lnTo>
                  <a:pt x="0" y="1737359"/>
                </a:lnTo>
                <a:lnTo>
                  <a:pt x="3169" y="1784535"/>
                </a:lnTo>
                <a:lnTo>
                  <a:pt x="12403" y="1829773"/>
                </a:lnTo>
                <a:lnTo>
                  <a:pt x="27289" y="1872662"/>
                </a:lnTo>
                <a:lnTo>
                  <a:pt x="47413" y="1912789"/>
                </a:lnTo>
                <a:lnTo>
                  <a:pt x="72363" y="1949740"/>
                </a:lnTo>
                <a:lnTo>
                  <a:pt x="101726" y="1983104"/>
                </a:lnTo>
                <a:lnTo>
                  <a:pt x="135090" y="2012468"/>
                </a:lnTo>
                <a:lnTo>
                  <a:pt x="172042" y="2037418"/>
                </a:lnTo>
                <a:lnTo>
                  <a:pt x="212169" y="2057542"/>
                </a:lnTo>
                <a:lnTo>
                  <a:pt x="255058" y="2072428"/>
                </a:lnTo>
                <a:lnTo>
                  <a:pt x="300296" y="2081662"/>
                </a:lnTo>
                <a:lnTo>
                  <a:pt x="347471" y="2084831"/>
                </a:lnTo>
                <a:lnTo>
                  <a:pt x="2433827" y="2084831"/>
                </a:lnTo>
                <a:lnTo>
                  <a:pt x="2481003" y="2081662"/>
                </a:lnTo>
                <a:lnTo>
                  <a:pt x="2526241" y="2072428"/>
                </a:lnTo>
                <a:lnTo>
                  <a:pt x="2569130" y="2057542"/>
                </a:lnTo>
                <a:lnTo>
                  <a:pt x="2609257" y="2037418"/>
                </a:lnTo>
                <a:lnTo>
                  <a:pt x="2646208" y="2012468"/>
                </a:lnTo>
                <a:lnTo>
                  <a:pt x="2679572" y="1983104"/>
                </a:lnTo>
                <a:lnTo>
                  <a:pt x="2708936" y="1949740"/>
                </a:lnTo>
                <a:lnTo>
                  <a:pt x="2733886" y="1912789"/>
                </a:lnTo>
                <a:lnTo>
                  <a:pt x="2754010" y="1872662"/>
                </a:lnTo>
                <a:lnTo>
                  <a:pt x="2768896" y="1829773"/>
                </a:lnTo>
                <a:lnTo>
                  <a:pt x="2778130" y="1784535"/>
                </a:lnTo>
                <a:lnTo>
                  <a:pt x="2781299" y="1737359"/>
                </a:lnTo>
                <a:lnTo>
                  <a:pt x="2781299" y="347471"/>
                </a:lnTo>
                <a:lnTo>
                  <a:pt x="2778130" y="300616"/>
                </a:lnTo>
                <a:lnTo>
                  <a:pt x="2768896" y="255587"/>
                </a:lnTo>
                <a:lnTo>
                  <a:pt x="2754010" y="212812"/>
                </a:lnTo>
                <a:lnTo>
                  <a:pt x="2733886" y="172719"/>
                </a:lnTo>
                <a:lnTo>
                  <a:pt x="2708936" y="135739"/>
                </a:lnTo>
                <a:lnTo>
                  <a:pt x="2679572" y="102298"/>
                </a:lnTo>
                <a:lnTo>
                  <a:pt x="2646208" y="72826"/>
                </a:lnTo>
                <a:lnTo>
                  <a:pt x="2609257" y="47751"/>
                </a:lnTo>
                <a:lnTo>
                  <a:pt x="2569130" y="27503"/>
                </a:lnTo>
                <a:lnTo>
                  <a:pt x="2526241" y="12509"/>
                </a:lnTo>
                <a:lnTo>
                  <a:pt x="2481003" y="3198"/>
                </a:lnTo>
                <a:lnTo>
                  <a:pt x="2433827" y="0"/>
                </a:lnTo>
                <a:close/>
              </a:path>
            </a:pathLst>
          </a:custGeom>
          <a:solidFill>
            <a:srgbClr val="306F7D"/>
          </a:solidFill>
        </p:spPr>
        <p:txBody>
          <a:bodyPr wrap="square" lIns="0" tIns="0" rIns="0" bIns="0" rtlCol="0"/>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609585"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121917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828754"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2438339"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3047924"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3657509"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4267093"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4876678"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a:lstStyle>
          <a:p>
            <a:pPr defTabSz="914377" eaLnBrk="1" fontAlgn="auto" hangingPunct="1">
              <a:spcBef>
                <a:spcPts val="0"/>
              </a:spcBef>
              <a:spcAft>
                <a:spcPts val="0"/>
              </a:spcAft>
              <a:defRPr/>
            </a:pPr>
            <a:endParaRPr sz="1588">
              <a:solidFill>
                <a:srgbClr val="000000"/>
              </a:solidFill>
              <a:latin typeface="Calibri" panose="020F0502020204030204"/>
              <a:ea typeface="+mn-ea"/>
            </a:endParaRPr>
          </a:p>
        </p:txBody>
      </p:sp>
      <p:sp>
        <p:nvSpPr>
          <p:cNvPr id="7" name="object 7"/>
          <p:cNvSpPr txBox="1"/>
          <p:nvPr/>
        </p:nvSpPr>
        <p:spPr>
          <a:xfrm>
            <a:off x="1104003" y="4088805"/>
            <a:ext cx="1878107" cy="1560876"/>
          </a:xfrm>
          <a:prstGeom prst="rect">
            <a:avLst/>
          </a:prstGeom>
        </p:spPr>
        <p:txBody>
          <a:bodyPr vert="horz" wrap="square" lIns="0" tIns="20171" rIns="0" bIns="0" rtlCol="0">
            <a:spAutoFit/>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609585"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121917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828754"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2438339"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3047924"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3657509"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4267093"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4876678"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a:lstStyle>
          <a:p>
            <a:pPr marL="247656" marR="240373" algn="ctr" defTabSz="914377" eaLnBrk="1" fontAlgn="auto" hangingPunct="1">
              <a:lnSpc>
                <a:spcPts val="2003"/>
              </a:lnSpc>
              <a:spcBef>
                <a:spcPts val="159"/>
              </a:spcBef>
              <a:spcAft>
                <a:spcPts val="0"/>
              </a:spcAft>
              <a:defRPr/>
            </a:pPr>
            <a:r>
              <a:rPr sz="1677" b="1" spc="-40">
                <a:solidFill>
                  <a:srgbClr val="FFFFFF"/>
                </a:solidFill>
                <a:latin typeface="Trebuchet MS"/>
                <a:ea typeface="+mn-ea"/>
                <a:cs typeface="Trebuchet MS"/>
              </a:rPr>
              <a:t>Pre-</a:t>
            </a:r>
            <a:r>
              <a:rPr sz="1677" b="1" spc="-9">
                <a:solidFill>
                  <a:srgbClr val="FFFFFF"/>
                </a:solidFill>
                <a:latin typeface="Trebuchet MS"/>
                <a:ea typeface="+mn-ea"/>
                <a:cs typeface="Trebuchet MS"/>
              </a:rPr>
              <a:t>Workshop</a:t>
            </a:r>
            <a:r>
              <a:rPr sz="1677" spc="-9">
                <a:solidFill>
                  <a:srgbClr val="FFFFFF"/>
                </a:solidFill>
                <a:latin typeface="Times New Roman"/>
                <a:ea typeface="+mn-ea"/>
                <a:cs typeface="Times New Roman"/>
              </a:rPr>
              <a:t> </a:t>
            </a:r>
            <a:r>
              <a:rPr sz="1677" b="1" spc="-9">
                <a:solidFill>
                  <a:srgbClr val="FFFFFF"/>
                </a:solidFill>
                <a:latin typeface="Trebuchet MS"/>
                <a:ea typeface="+mn-ea"/>
                <a:cs typeface="Trebuchet MS"/>
              </a:rPr>
              <a:t>Interviews:</a:t>
            </a:r>
            <a:endParaRPr sz="1677">
              <a:solidFill>
                <a:srgbClr val="000000"/>
              </a:solidFill>
              <a:latin typeface="Trebuchet MS"/>
              <a:ea typeface="+mn-ea"/>
              <a:cs typeface="Trebuchet MS"/>
            </a:endParaRPr>
          </a:p>
          <a:p>
            <a:pPr defTabSz="914377" eaLnBrk="1" fontAlgn="auto" hangingPunct="1">
              <a:spcBef>
                <a:spcPts val="49"/>
              </a:spcBef>
              <a:spcAft>
                <a:spcPts val="0"/>
              </a:spcAft>
              <a:defRPr/>
            </a:pPr>
            <a:endParaRPr sz="1677">
              <a:solidFill>
                <a:srgbClr val="000000"/>
              </a:solidFill>
              <a:latin typeface="Trebuchet MS"/>
              <a:ea typeface="+mn-ea"/>
              <a:cs typeface="Trebuchet MS"/>
            </a:endParaRPr>
          </a:p>
          <a:p>
            <a:pPr marL="11206" marR="4483" algn="ctr" defTabSz="914377" eaLnBrk="1" fontAlgn="auto" hangingPunct="1">
              <a:lnSpc>
                <a:spcPts val="2003"/>
              </a:lnSpc>
              <a:spcBef>
                <a:spcPts val="0"/>
              </a:spcBef>
              <a:spcAft>
                <a:spcPts val="0"/>
              </a:spcAft>
              <a:defRPr/>
            </a:pPr>
            <a:r>
              <a:rPr sz="1677">
                <a:solidFill>
                  <a:srgbClr val="FFFFFF"/>
                </a:solidFill>
                <a:latin typeface="Tahoma"/>
                <a:ea typeface="+mn-ea"/>
                <a:cs typeface="Tahoma"/>
              </a:rPr>
              <a:t>Understand</a:t>
            </a:r>
            <a:r>
              <a:rPr sz="1677" spc="-23">
                <a:solidFill>
                  <a:srgbClr val="FFFFFF"/>
                </a:solidFill>
                <a:latin typeface="Times New Roman"/>
                <a:ea typeface="+mn-ea"/>
                <a:cs typeface="Times New Roman"/>
              </a:rPr>
              <a:t> </a:t>
            </a:r>
            <a:r>
              <a:rPr sz="1677" spc="-9">
                <a:solidFill>
                  <a:srgbClr val="FFFFFF"/>
                </a:solidFill>
                <a:latin typeface="Tahoma"/>
                <a:ea typeface="+mn-ea"/>
                <a:cs typeface="Tahoma"/>
              </a:rPr>
              <a:t>specific</a:t>
            </a:r>
            <a:r>
              <a:rPr sz="1677" spc="-9">
                <a:solidFill>
                  <a:srgbClr val="FFFFFF"/>
                </a:solidFill>
                <a:latin typeface="Times New Roman"/>
                <a:ea typeface="+mn-ea"/>
                <a:cs typeface="Times New Roman"/>
              </a:rPr>
              <a:t> </a:t>
            </a:r>
            <a:r>
              <a:rPr sz="1677">
                <a:solidFill>
                  <a:srgbClr val="FFFFFF"/>
                </a:solidFill>
                <a:latin typeface="Tahoma"/>
                <a:ea typeface="+mn-ea"/>
                <a:cs typeface="Tahoma"/>
              </a:rPr>
              <a:t>concerns,</a:t>
            </a:r>
            <a:r>
              <a:rPr sz="1677" spc="-53">
                <a:solidFill>
                  <a:srgbClr val="FFFFFF"/>
                </a:solidFill>
                <a:latin typeface="Times New Roman"/>
                <a:ea typeface="+mn-ea"/>
                <a:cs typeface="Times New Roman"/>
              </a:rPr>
              <a:t> </a:t>
            </a:r>
            <a:r>
              <a:rPr sz="1677" spc="-9">
                <a:solidFill>
                  <a:srgbClr val="FFFFFF"/>
                </a:solidFill>
                <a:latin typeface="Tahoma"/>
                <a:ea typeface="+mn-ea"/>
                <a:cs typeface="Tahoma"/>
              </a:rPr>
              <a:t>dispel</a:t>
            </a:r>
            <a:r>
              <a:rPr sz="1677" spc="-9">
                <a:solidFill>
                  <a:srgbClr val="FFFFFF"/>
                </a:solidFill>
                <a:latin typeface="Times New Roman"/>
                <a:ea typeface="+mn-ea"/>
                <a:cs typeface="Times New Roman"/>
              </a:rPr>
              <a:t> </a:t>
            </a:r>
            <a:r>
              <a:rPr sz="1677" spc="-9">
                <a:solidFill>
                  <a:srgbClr val="FFFFFF"/>
                </a:solidFill>
                <a:latin typeface="Tahoma"/>
                <a:ea typeface="+mn-ea"/>
                <a:cs typeface="Tahoma"/>
              </a:rPr>
              <a:t>misinformation</a:t>
            </a:r>
            <a:endParaRPr sz="1677">
              <a:solidFill>
                <a:srgbClr val="000000"/>
              </a:solidFill>
              <a:latin typeface="Tahoma"/>
              <a:ea typeface="+mn-ea"/>
              <a:cs typeface="Tahoma"/>
            </a:endParaRPr>
          </a:p>
        </p:txBody>
      </p:sp>
      <p:sp>
        <p:nvSpPr>
          <p:cNvPr id="8" name="object 8"/>
          <p:cNvSpPr/>
          <p:nvPr/>
        </p:nvSpPr>
        <p:spPr>
          <a:xfrm>
            <a:off x="6737424" y="3859306"/>
            <a:ext cx="2091019" cy="2110068"/>
          </a:xfrm>
          <a:custGeom>
            <a:avLst/>
            <a:gdLst/>
            <a:ahLst/>
            <a:cxnLst/>
            <a:rect l="l" t="t" r="r" b="b"/>
            <a:pathLst>
              <a:path w="2369820" h="2391409">
                <a:moveTo>
                  <a:pt x="1975103" y="0"/>
                </a:moveTo>
                <a:lnTo>
                  <a:pt x="394715" y="0"/>
                </a:lnTo>
                <a:lnTo>
                  <a:pt x="348695" y="2678"/>
                </a:lnTo>
                <a:lnTo>
                  <a:pt x="304231" y="10512"/>
                </a:lnTo>
                <a:lnTo>
                  <a:pt x="261619" y="23198"/>
                </a:lnTo>
                <a:lnTo>
                  <a:pt x="221157" y="40432"/>
                </a:lnTo>
                <a:lnTo>
                  <a:pt x="183141" y="61912"/>
                </a:lnTo>
                <a:lnTo>
                  <a:pt x="147867" y="87334"/>
                </a:lnTo>
                <a:lnTo>
                  <a:pt x="115633" y="116395"/>
                </a:lnTo>
                <a:lnTo>
                  <a:pt x="86734" y="148792"/>
                </a:lnTo>
                <a:lnTo>
                  <a:pt x="61468" y="184221"/>
                </a:lnTo>
                <a:lnTo>
                  <a:pt x="40130" y="222379"/>
                </a:lnTo>
                <a:lnTo>
                  <a:pt x="23018" y="262963"/>
                </a:lnTo>
                <a:lnTo>
                  <a:pt x="10428" y="305670"/>
                </a:lnTo>
                <a:lnTo>
                  <a:pt x="2656" y="350197"/>
                </a:lnTo>
                <a:lnTo>
                  <a:pt x="0" y="396239"/>
                </a:lnTo>
                <a:lnTo>
                  <a:pt x="0" y="1996439"/>
                </a:lnTo>
                <a:lnTo>
                  <a:pt x="2656" y="2042460"/>
                </a:lnTo>
                <a:lnTo>
                  <a:pt x="10428" y="2086924"/>
                </a:lnTo>
                <a:lnTo>
                  <a:pt x="23018" y="2129536"/>
                </a:lnTo>
                <a:lnTo>
                  <a:pt x="40130" y="2169998"/>
                </a:lnTo>
                <a:lnTo>
                  <a:pt x="61468" y="2208014"/>
                </a:lnTo>
                <a:lnTo>
                  <a:pt x="86734" y="2243287"/>
                </a:lnTo>
                <a:lnTo>
                  <a:pt x="115633" y="2275522"/>
                </a:lnTo>
                <a:lnTo>
                  <a:pt x="147867" y="2304421"/>
                </a:lnTo>
                <a:lnTo>
                  <a:pt x="183141" y="2329687"/>
                </a:lnTo>
                <a:lnTo>
                  <a:pt x="221157" y="2351025"/>
                </a:lnTo>
                <a:lnTo>
                  <a:pt x="261619" y="2368137"/>
                </a:lnTo>
                <a:lnTo>
                  <a:pt x="304231" y="2380727"/>
                </a:lnTo>
                <a:lnTo>
                  <a:pt x="348695" y="2388499"/>
                </a:lnTo>
                <a:lnTo>
                  <a:pt x="394715" y="2391155"/>
                </a:lnTo>
                <a:lnTo>
                  <a:pt x="1975103" y="2391155"/>
                </a:lnTo>
                <a:lnTo>
                  <a:pt x="2021124" y="2388499"/>
                </a:lnTo>
                <a:lnTo>
                  <a:pt x="2065588" y="2380727"/>
                </a:lnTo>
                <a:lnTo>
                  <a:pt x="2108200" y="2368137"/>
                </a:lnTo>
                <a:lnTo>
                  <a:pt x="2148662" y="2351025"/>
                </a:lnTo>
                <a:lnTo>
                  <a:pt x="2186678" y="2329687"/>
                </a:lnTo>
                <a:lnTo>
                  <a:pt x="2221951" y="2304421"/>
                </a:lnTo>
                <a:lnTo>
                  <a:pt x="2254186" y="2275522"/>
                </a:lnTo>
                <a:lnTo>
                  <a:pt x="2283085" y="2243287"/>
                </a:lnTo>
                <a:lnTo>
                  <a:pt x="2308351" y="2208014"/>
                </a:lnTo>
                <a:lnTo>
                  <a:pt x="2329689" y="2169998"/>
                </a:lnTo>
                <a:lnTo>
                  <a:pt x="2346801" y="2129536"/>
                </a:lnTo>
                <a:lnTo>
                  <a:pt x="2359391" y="2086924"/>
                </a:lnTo>
                <a:lnTo>
                  <a:pt x="2367163" y="2042460"/>
                </a:lnTo>
                <a:lnTo>
                  <a:pt x="2369819" y="1996439"/>
                </a:lnTo>
                <a:lnTo>
                  <a:pt x="2369819" y="396239"/>
                </a:lnTo>
                <a:lnTo>
                  <a:pt x="2367163" y="350197"/>
                </a:lnTo>
                <a:lnTo>
                  <a:pt x="2359391" y="305670"/>
                </a:lnTo>
                <a:lnTo>
                  <a:pt x="2346801" y="262963"/>
                </a:lnTo>
                <a:lnTo>
                  <a:pt x="2329689" y="222379"/>
                </a:lnTo>
                <a:lnTo>
                  <a:pt x="2308351" y="184221"/>
                </a:lnTo>
                <a:lnTo>
                  <a:pt x="2283085" y="148792"/>
                </a:lnTo>
                <a:lnTo>
                  <a:pt x="2254186" y="116395"/>
                </a:lnTo>
                <a:lnTo>
                  <a:pt x="2221951" y="87334"/>
                </a:lnTo>
                <a:lnTo>
                  <a:pt x="2186678" y="61912"/>
                </a:lnTo>
                <a:lnTo>
                  <a:pt x="2148662" y="40432"/>
                </a:lnTo>
                <a:lnTo>
                  <a:pt x="2108200" y="23198"/>
                </a:lnTo>
                <a:lnTo>
                  <a:pt x="2065588" y="10512"/>
                </a:lnTo>
                <a:lnTo>
                  <a:pt x="2021124" y="2678"/>
                </a:lnTo>
                <a:lnTo>
                  <a:pt x="1975103" y="0"/>
                </a:lnTo>
                <a:close/>
              </a:path>
            </a:pathLst>
          </a:custGeom>
          <a:solidFill>
            <a:srgbClr val="657984"/>
          </a:solidFill>
        </p:spPr>
        <p:txBody>
          <a:bodyPr wrap="square" lIns="0" tIns="0" rIns="0" bIns="0" rtlCol="0"/>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609585"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121917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828754"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2438339"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3047924"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3657509"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4267093"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4876678"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a:lstStyle>
          <a:p>
            <a:pPr defTabSz="914377" eaLnBrk="1" fontAlgn="auto" hangingPunct="1">
              <a:spcBef>
                <a:spcPts val="0"/>
              </a:spcBef>
              <a:spcAft>
                <a:spcPts val="0"/>
              </a:spcAft>
              <a:defRPr/>
            </a:pPr>
            <a:endParaRPr sz="1588">
              <a:solidFill>
                <a:srgbClr val="000000"/>
              </a:solidFill>
              <a:latin typeface="Calibri" panose="020F0502020204030204"/>
              <a:ea typeface="+mn-ea"/>
            </a:endParaRPr>
          </a:p>
        </p:txBody>
      </p:sp>
      <p:sp>
        <p:nvSpPr>
          <p:cNvPr id="9" name="object 9"/>
          <p:cNvSpPr txBox="1"/>
          <p:nvPr/>
        </p:nvSpPr>
        <p:spPr>
          <a:xfrm>
            <a:off x="6977676" y="4118389"/>
            <a:ext cx="1607483" cy="1560876"/>
          </a:xfrm>
          <a:prstGeom prst="rect">
            <a:avLst/>
          </a:prstGeom>
        </p:spPr>
        <p:txBody>
          <a:bodyPr vert="horz" wrap="square" lIns="0" tIns="20171" rIns="0" bIns="0" rtlCol="0">
            <a:spAutoFit/>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609585"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121917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828754"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2438339"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3047924"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3657509"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4267093"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4876678"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a:lstStyle>
          <a:p>
            <a:pPr marL="106460" marR="97492" algn="ctr" defTabSz="914377" eaLnBrk="1" fontAlgn="auto" hangingPunct="1">
              <a:lnSpc>
                <a:spcPts val="2003"/>
              </a:lnSpc>
              <a:spcBef>
                <a:spcPts val="159"/>
              </a:spcBef>
              <a:spcAft>
                <a:spcPts val="0"/>
              </a:spcAft>
              <a:defRPr/>
            </a:pPr>
            <a:r>
              <a:rPr sz="1677" b="1" spc="-31">
                <a:solidFill>
                  <a:srgbClr val="FFFFFF"/>
                </a:solidFill>
                <a:latin typeface="Trebuchet MS"/>
                <a:ea typeface="+mn-ea"/>
                <a:cs typeface="Trebuchet MS"/>
              </a:rPr>
              <a:t>Interest</a:t>
            </a:r>
            <a:r>
              <a:rPr sz="1677" spc="-67">
                <a:solidFill>
                  <a:srgbClr val="FFFFFF"/>
                </a:solidFill>
                <a:latin typeface="Times New Roman"/>
                <a:ea typeface="+mn-ea"/>
                <a:cs typeface="Times New Roman"/>
              </a:rPr>
              <a:t> </a:t>
            </a:r>
            <a:r>
              <a:rPr sz="1677" b="1" spc="-19">
                <a:solidFill>
                  <a:srgbClr val="FFFFFF"/>
                </a:solidFill>
                <a:latin typeface="Trebuchet MS"/>
                <a:ea typeface="+mn-ea"/>
                <a:cs typeface="Trebuchet MS"/>
              </a:rPr>
              <a:t>Group</a:t>
            </a:r>
            <a:r>
              <a:rPr sz="1677" spc="-19">
                <a:solidFill>
                  <a:srgbClr val="FFFFFF"/>
                </a:solidFill>
                <a:latin typeface="Times New Roman"/>
                <a:ea typeface="+mn-ea"/>
                <a:cs typeface="Times New Roman"/>
              </a:rPr>
              <a:t> </a:t>
            </a:r>
            <a:r>
              <a:rPr sz="1677" b="1" spc="-23">
                <a:solidFill>
                  <a:srgbClr val="FFFFFF"/>
                </a:solidFill>
                <a:latin typeface="Trebuchet MS"/>
                <a:ea typeface="+mn-ea"/>
                <a:cs typeface="Trebuchet MS"/>
              </a:rPr>
              <a:t>Round-</a:t>
            </a:r>
            <a:r>
              <a:rPr sz="1677" b="1" spc="-9">
                <a:solidFill>
                  <a:srgbClr val="FFFFFF"/>
                </a:solidFill>
                <a:latin typeface="Trebuchet MS"/>
                <a:ea typeface="+mn-ea"/>
                <a:cs typeface="Trebuchet MS"/>
              </a:rPr>
              <a:t>Tables</a:t>
            </a:r>
            <a:endParaRPr sz="1677">
              <a:solidFill>
                <a:srgbClr val="000000"/>
              </a:solidFill>
              <a:latin typeface="Trebuchet MS"/>
              <a:ea typeface="+mn-ea"/>
              <a:cs typeface="Trebuchet MS"/>
            </a:endParaRPr>
          </a:p>
          <a:p>
            <a:pPr defTabSz="914377" eaLnBrk="1" fontAlgn="auto" hangingPunct="1">
              <a:spcBef>
                <a:spcPts val="49"/>
              </a:spcBef>
              <a:spcAft>
                <a:spcPts val="0"/>
              </a:spcAft>
              <a:defRPr/>
            </a:pPr>
            <a:endParaRPr sz="1677">
              <a:solidFill>
                <a:srgbClr val="000000"/>
              </a:solidFill>
              <a:latin typeface="Trebuchet MS"/>
              <a:ea typeface="+mn-ea"/>
              <a:cs typeface="Trebuchet MS"/>
            </a:endParaRPr>
          </a:p>
          <a:p>
            <a:pPr marL="11206" marR="4483" indent="560" algn="ctr" defTabSz="914377" eaLnBrk="1" fontAlgn="auto" hangingPunct="1">
              <a:lnSpc>
                <a:spcPts val="2003"/>
              </a:lnSpc>
              <a:spcBef>
                <a:spcPts val="0"/>
              </a:spcBef>
              <a:spcAft>
                <a:spcPts val="0"/>
              </a:spcAft>
              <a:defRPr/>
            </a:pPr>
            <a:r>
              <a:rPr sz="1677">
                <a:solidFill>
                  <a:srgbClr val="FFFFFF"/>
                </a:solidFill>
                <a:latin typeface="Tahoma"/>
                <a:ea typeface="+mn-ea"/>
                <a:cs typeface="Tahoma"/>
              </a:rPr>
              <a:t>Subsets</a:t>
            </a:r>
            <a:r>
              <a:rPr sz="1677" spc="-101">
                <a:solidFill>
                  <a:srgbClr val="FFFFFF"/>
                </a:solidFill>
                <a:latin typeface="Times New Roman"/>
                <a:ea typeface="+mn-ea"/>
                <a:cs typeface="Times New Roman"/>
              </a:rPr>
              <a:t> </a:t>
            </a:r>
            <a:r>
              <a:rPr sz="1677" spc="-23">
                <a:solidFill>
                  <a:srgbClr val="FFFFFF"/>
                </a:solidFill>
                <a:latin typeface="Tahoma"/>
                <a:ea typeface="+mn-ea"/>
                <a:cs typeface="Tahoma"/>
              </a:rPr>
              <a:t>of</a:t>
            </a:r>
            <a:r>
              <a:rPr sz="1677" spc="-23">
                <a:solidFill>
                  <a:srgbClr val="FFFFFF"/>
                </a:solidFill>
                <a:latin typeface="Times New Roman"/>
                <a:ea typeface="+mn-ea"/>
                <a:cs typeface="Times New Roman"/>
              </a:rPr>
              <a:t> </a:t>
            </a:r>
            <a:r>
              <a:rPr sz="1677">
                <a:solidFill>
                  <a:srgbClr val="FFFFFF"/>
                </a:solidFill>
                <a:latin typeface="Tahoma"/>
                <a:ea typeface="+mn-ea"/>
                <a:cs typeface="Tahoma"/>
              </a:rPr>
              <a:t>stakeholders</a:t>
            </a:r>
            <a:r>
              <a:rPr sz="1677" spc="-35">
                <a:solidFill>
                  <a:srgbClr val="FFFFFF"/>
                </a:solidFill>
                <a:latin typeface="Times New Roman"/>
                <a:ea typeface="+mn-ea"/>
                <a:cs typeface="Times New Roman"/>
              </a:rPr>
              <a:t> </a:t>
            </a:r>
            <a:r>
              <a:rPr sz="1677" spc="-23">
                <a:solidFill>
                  <a:srgbClr val="FFFFFF"/>
                </a:solidFill>
                <a:latin typeface="Tahoma"/>
                <a:ea typeface="+mn-ea"/>
                <a:cs typeface="Tahoma"/>
              </a:rPr>
              <a:t>to</a:t>
            </a:r>
            <a:r>
              <a:rPr sz="1677" spc="-23">
                <a:solidFill>
                  <a:srgbClr val="FFFFFF"/>
                </a:solidFill>
                <a:latin typeface="Times New Roman"/>
                <a:ea typeface="+mn-ea"/>
                <a:cs typeface="Times New Roman"/>
              </a:rPr>
              <a:t> </a:t>
            </a:r>
            <a:r>
              <a:rPr sz="1677">
                <a:solidFill>
                  <a:srgbClr val="FFFFFF"/>
                </a:solidFill>
                <a:latin typeface="Tahoma"/>
                <a:ea typeface="+mn-ea"/>
                <a:cs typeface="Tahoma"/>
              </a:rPr>
              <a:t>gage</a:t>
            </a:r>
            <a:r>
              <a:rPr sz="1677" spc="-75">
                <a:solidFill>
                  <a:srgbClr val="FFFFFF"/>
                </a:solidFill>
                <a:latin typeface="Times New Roman"/>
                <a:ea typeface="+mn-ea"/>
                <a:cs typeface="Times New Roman"/>
              </a:rPr>
              <a:t> </a:t>
            </a:r>
            <a:r>
              <a:rPr sz="1677" spc="-9">
                <a:solidFill>
                  <a:srgbClr val="FFFFFF"/>
                </a:solidFill>
                <a:latin typeface="Tahoma"/>
                <a:ea typeface="+mn-ea"/>
                <a:cs typeface="Tahoma"/>
              </a:rPr>
              <a:t>satisfaction</a:t>
            </a:r>
            <a:endParaRPr sz="1677">
              <a:solidFill>
                <a:srgbClr val="000000"/>
              </a:solidFill>
              <a:latin typeface="Tahoma"/>
              <a:ea typeface="+mn-ea"/>
              <a:cs typeface="Tahoma"/>
            </a:endParaRPr>
          </a:p>
        </p:txBody>
      </p:sp>
      <p:sp>
        <p:nvSpPr>
          <p:cNvPr id="10" name="object 10"/>
          <p:cNvSpPr/>
          <p:nvPr/>
        </p:nvSpPr>
        <p:spPr>
          <a:xfrm>
            <a:off x="2021542" y="3177540"/>
            <a:ext cx="589429" cy="753035"/>
          </a:xfrm>
          <a:custGeom>
            <a:avLst/>
            <a:gdLst/>
            <a:ahLst/>
            <a:cxnLst/>
            <a:rect l="l" t="t" r="r" b="b"/>
            <a:pathLst>
              <a:path w="668019" h="853439">
                <a:moveTo>
                  <a:pt x="374092" y="280444"/>
                </a:moveTo>
                <a:lnTo>
                  <a:pt x="0" y="774192"/>
                </a:lnTo>
                <a:lnTo>
                  <a:pt x="106680" y="853440"/>
                </a:lnTo>
                <a:lnTo>
                  <a:pt x="479406" y="359680"/>
                </a:lnTo>
                <a:lnTo>
                  <a:pt x="374092" y="280444"/>
                </a:lnTo>
                <a:close/>
              </a:path>
              <a:path w="668019" h="853439">
                <a:moveTo>
                  <a:pt x="625868" y="227076"/>
                </a:moveTo>
                <a:lnTo>
                  <a:pt x="414528" y="227076"/>
                </a:lnTo>
                <a:lnTo>
                  <a:pt x="519684" y="306324"/>
                </a:lnTo>
                <a:lnTo>
                  <a:pt x="479406" y="359680"/>
                </a:lnTo>
                <a:lnTo>
                  <a:pt x="586740" y="440436"/>
                </a:lnTo>
                <a:lnTo>
                  <a:pt x="625868" y="227076"/>
                </a:lnTo>
                <a:close/>
              </a:path>
              <a:path w="668019" h="853439">
                <a:moveTo>
                  <a:pt x="414528" y="227076"/>
                </a:moveTo>
                <a:lnTo>
                  <a:pt x="374092" y="280444"/>
                </a:lnTo>
                <a:lnTo>
                  <a:pt x="479406" y="359680"/>
                </a:lnTo>
                <a:lnTo>
                  <a:pt x="519684" y="306324"/>
                </a:lnTo>
                <a:lnTo>
                  <a:pt x="414528" y="227076"/>
                </a:lnTo>
                <a:close/>
              </a:path>
              <a:path w="668019" h="853439">
                <a:moveTo>
                  <a:pt x="667512" y="0"/>
                </a:moveTo>
                <a:lnTo>
                  <a:pt x="266700" y="199644"/>
                </a:lnTo>
                <a:lnTo>
                  <a:pt x="374092" y="280444"/>
                </a:lnTo>
                <a:lnTo>
                  <a:pt x="414528" y="227076"/>
                </a:lnTo>
                <a:lnTo>
                  <a:pt x="625868" y="227076"/>
                </a:lnTo>
                <a:lnTo>
                  <a:pt x="667512" y="0"/>
                </a:lnTo>
                <a:close/>
              </a:path>
            </a:pathLst>
          </a:custGeom>
          <a:solidFill>
            <a:srgbClr val="121619"/>
          </a:solidFill>
        </p:spPr>
        <p:txBody>
          <a:bodyPr wrap="square" lIns="0" tIns="0" rIns="0" bIns="0" rtlCol="0"/>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609585"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121917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828754"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2438339"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3047924"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3657509"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4267093"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4876678"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a:lstStyle>
          <a:p>
            <a:pPr defTabSz="914377" eaLnBrk="1" fontAlgn="auto" hangingPunct="1">
              <a:spcBef>
                <a:spcPts val="0"/>
              </a:spcBef>
              <a:spcAft>
                <a:spcPts val="0"/>
              </a:spcAft>
              <a:defRPr/>
            </a:pPr>
            <a:endParaRPr sz="1588">
              <a:solidFill>
                <a:srgbClr val="000000"/>
              </a:solidFill>
              <a:latin typeface="Calibri" panose="020F0502020204030204"/>
              <a:ea typeface="+mn-ea"/>
            </a:endParaRPr>
          </a:p>
        </p:txBody>
      </p:sp>
      <p:sp>
        <p:nvSpPr>
          <p:cNvPr id="11" name="object 11"/>
          <p:cNvSpPr/>
          <p:nvPr/>
        </p:nvSpPr>
        <p:spPr>
          <a:xfrm>
            <a:off x="3889337" y="2206664"/>
            <a:ext cx="690283" cy="352425"/>
          </a:xfrm>
          <a:custGeom>
            <a:avLst/>
            <a:gdLst/>
            <a:ahLst/>
            <a:cxnLst/>
            <a:rect l="l" t="t" r="r" b="b"/>
            <a:pathLst>
              <a:path w="782320" h="399414">
                <a:moveTo>
                  <a:pt x="381000" y="0"/>
                </a:moveTo>
                <a:lnTo>
                  <a:pt x="381000" y="399288"/>
                </a:lnTo>
                <a:lnTo>
                  <a:pt x="647188" y="266700"/>
                </a:lnTo>
                <a:lnTo>
                  <a:pt x="448056" y="266700"/>
                </a:lnTo>
                <a:lnTo>
                  <a:pt x="448056" y="132588"/>
                </a:lnTo>
                <a:lnTo>
                  <a:pt x="647188" y="132588"/>
                </a:lnTo>
                <a:lnTo>
                  <a:pt x="381000" y="0"/>
                </a:lnTo>
                <a:close/>
              </a:path>
              <a:path w="782320" h="399414">
                <a:moveTo>
                  <a:pt x="381000" y="132588"/>
                </a:moveTo>
                <a:lnTo>
                  <a:pt x="0" y="132588"/>
                </a:lnTo>
                <a:lnTo>
                  <a:pt x="0" y="266700"/>
                </a:lnTo>
                <a:lnTo>
                  <a:pt x="381000" y="266700"/>
                </a:lnTo>
                <a:lnTo>
                  <a:pt x="381000" y="132588"/>
                </a:lnTo>
                <a:close/>
              </a:path>
              <a:path w="782320" h="399414">
                <a:moveTo>
                  <a:pt x="647188" y="132588"/>
                </a:moveTo>
                <a:lnTo>
                  <a:pt x="448056" y="132588"/>
                </a:lnTo>
                <a:lnTo>
                  <a:pt x="448056" y="266700"/>
                </a:lnTo>
                <a:lnTo>
                  <a:pt x="647188" y="266700"/>
                </a:lnTo>
                <a:lnTo>
                  <a:pt x="781812" y="199644"/>
                </a:lnTo>
                <a:lnTo>
                  <a:pt x="647188" y="132588"/>
                </a:lnTo>
                <a:close/>
              </a:path>
            </a:pathLst>
          </a:custGeom>
          <a:solidFill>
            <a:srgbClr val="121619"/>
          </a:solidFill>
        </p:spPr>
        <p:txBody>
          <a:bodyPr wrap="square" lIns="0" tIns="0" rIns="0" bIns="0" rtlCol="0"/>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609585"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121917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828754"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2438339"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3047924"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3657509"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4267093"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4876678"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a:lstStyle>
          <a:p>
            <a:pPr defTabSz="914377" eaLnBrk="1" fontAlgn="auto" hangingPunct="1">
              <a:spcBef>
                <a:spcPts val="0"/>
              </a:spcBef>
              <a:spcAft>
                <a:spcPts val="0"/>
              </a:spcAft>
              <a:defRPr/>
            </a:pPr>
            <a:endParaRPr sz="1588">
              <a:solidFill>
                <a:srgbClr val="000000"/>
              </a:solidFill>
              <a:latin typeface="Calibri" panose="020F0502020204030204"/>
              <a:ea typeface="+mn-ea"/>
            </a:endParaRPr>
          </a:p>
        </p:txBody>
      </p:sp>
      <p:sp>
        <p:nvSpPr>
          <p:cNvPr id="12" name="object 12"/>
          <p:cNvSpPr/>
          <p:nvPr/>
        </p:nvSpPr>
        <p:spPr>
          <a:xfrm>
            <a:off x="6057005" y="3164093"/>
            <a:ext cx="3431801" cy="840441"/>
          </a:xfrm>
          <a:custGeom>
            <a:avLst/>
            <a:gdLst/>
            <a:ahLst/>
            <a:cxnLst/>
            <a:rect l="l" t="t" r="r" b="b"/>
            <a:pathLst>
              <a:path w="3889375" h="952500">
                <a:moveTo>
                  <a:pt x="798576" y="934212"/>
                </a:moveTo>
                <a:lnTo>
                  <a:pt x="748030" y="722376"/>
                </a:lnTo>
                <a:lnTo>
                  <a:pt x="694944" y="499872"/>
                </a:lnTo>
                <a:lnTo>
                  <a:pt x="592455" y="585622"/>
                </a:lnTo>
                <a:lnTo>
                  <a:pt x="102108" y="0"/>
                </a:lnTo>
                <a:lnTo>
                  <a:pt x="0" y="86868"/>
                </a:lnTo>
                <a:lnTo>
                  <a:pt x="490321" y="671068"/>
                </a:lnTo>
                <a:lnTo>
                  <a:pt x="387096" y="757428"/>
                </a:lnTo>
                <a:lnTo>
                  <a:pt x="798576" y="934212"/>
                </a:lnTo>
                <a:close/>
              </a:path>
              <a:path w="3889375" h="952500">
                <a:moveTo>
                  <a:pt x="3889248" y="15240"/>
                </a:moveTo>
                <a:lnTo>
                  <a:pt x="3473196" y="182880"/>
                </a:lnTo>
                <a:lnTo>
                  <a:pt x="3572992" y="271487"/>
                </a:lnTo>
                <a:lnTo>
                  <a:pt x="3046476" y="862584"/>
                </a:lnTo>
                <a:lnTo>
                  <a:pt x="3147060" y="952500"/>
                </a:lnTo>
                <a:lnTo>
                  <a:pt x="3672395" y="359740"/>
                </a:lnTo>
                <a:lnTo>
                  <a:pt x="3771900" y="448056"/>
                </a:lnTo>
                <a:lnTo>
                  <a:pt x="3833457" y="220980"/>
                </a:lnTo>
                <a:lnTo>
                  <a:pt x="3889248" y="15240"/>
                </a:lnTo>
                <a:close/>
              </a:path>
            </a:pathLst>
          </a:custGeom>
          <a:solidFill>
            <a:srgbClr val="121619"/>
          </a:solidFill>
        </p:spPr>
        <p:txBody>
          <a:bodyPr wrap="square" lIns="0" tIns="0" rIns="0" bIns="0" rtlCol="0"/>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609585"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121917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828754"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2438339"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3047924"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3657509"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4267093"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4876678"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a:lstStyle>
          <a:p>
            <a:pPr defTabSz="914377" eaLnBrk="1" fontAlgn="auto" hangingPunct="1">
              <a:spcBef>
                <a:spcPts val="0"/>
              </a:spcBef>
              <a:spcAft>
                <a:spcPts val="0"/>
              </a:spcAft>
              <a:defRPr/>
            </a:pPr>
            <a:endParaRPr sz="1588">
              <a:solidFill>
                <a:srgbClr val="000000"/>
              </a:solidFill>
              <a:latin typeface="Calibri" panose="020F0502020204030204"/>
              <a:ea typeface="+mn-ea"/>
            </a:endParaRPr>
          </a:p>
        </p:txBody>
      </p:sp>
      <p:sp>
        <p:nvSpPr>
          <p:cNvPr id="13" name="object 13"/>
          <p:cNvSpPr txBox="1">
            <a:spLocks noGrp="1"/>
          </p:cNvSpPr>
          <p:nvPr>
            <p:ph type="sldNum" sz="quarter" idx="7"/>
          </p:nvPr>
        </p:nvSpPr>
        <p:spPr>
          <a:xfrm>
            <a:off x="12332203" y="7246264"/>
            <a:ext cx="281304" cy="553998"/>
          </a:xfrm>
          <a:prstGeom prst="rect">
            <a:avLst/>
          </a:prstGeom>
        </p:spPr>
        <p:txBody>
          <a:bodyPr vert="horz" wrap="square" lIns="0" tIns="0" rIns="0" bIns="0" rtlCol="0">
            <a:spAutoFit/>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81276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1625519"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2438278"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3251037"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4063797" algn="l" defTabSz="1625519"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4876557" algn="l" defTabSz="1625519"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5689315" algn="l" defTabSz="1625519"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6502075" algn="l" defTabSz="1625519"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a:lstStyle>
          <a:p>
            <a:pPr marL="33618" defTabSz="914377" eaLnBrk="1" fontAlgn="auto" hangingPunct="1">
              <a:spcBef>
                <a:spcPts val="75"/>
              </a:spcBef>
              <a:spcAft>
                <a:spcPts val="0"/>
              </a:spcAft>
              <a:defRPr/>
            </a:pPr>
            <a:fld id="{81D60167-4931-47E6-BA6A-407CBD079E47}" type="slidenum">
              <a:rPr lang="en-US" spc="35">
                <a:ea typeface="+mn-ea"/>
              </a:rPr>
              <a:pPr marL="33618" defTabSz="914377" eaLnBrk="1" fontAlgn="auto" hangingPunct="1">
                <a:spcBef>
                  <a:spcPts val="75"/>
                </a:spcBef>
                <a:spcAft>
                  <a:spcPts val="0"/>
                </a:spcAft>
                <a:defRPr/>
              </a:pPr>
              <a:t>25</a:t>
            </a:fld>
            <a:endParaRPr spc="31">
              <a:ea typeface="+mn-ea"/>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A3DB72-3F3C-19F9-35ED-39C9426CEFF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2EA31E3-6ACA-E19D-35C1-25AAB1A79766}"/>
              </a:ext>
            </a:extLst>
          </p:cNvPr>
          <p:cNvSpPr>
            <a:spLocks noGrp="1"/>
          </p:cNvSpPr>
          <p:nvPr>
            <p:ph type="title"/>
          </p:nvPr>
        </p:nvSpPr>
        <p:spPr>
          <a:xfrm>
            <a:off x="838200" y="699148"/>
            <a:ext cx="10515600" cy="2064403"/>
          </a:xfrm>
        </p:spPr>
        <p:txBody>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609585"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121917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828754"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2438339"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3047924"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3657509"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4267093"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4876678"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a:lstStyle>
          <a:p>
            <a:pPr algn="ctr"/>
            <a:r>
              <a:rPr lang="en-US" dirty="0"/>
              <a:t>Questions or Comments?</a:t>
            </a:r>
            <a:br>
              <a:rPr lang="en-US" dirty="0"/>
            </a:br>
            <a:endParaRPr lang="en-US" dirty="0"/>
          </a:p>
        </p:txBody>
      </p:sp>
      <p:pic>
        <p:nvPicPr>
          <p:cNvPr id="6" name="Picture 5">
            <a:extLst>
              <a:ext uri="{FF2B5EF4-FFF2-40B4-BE49-F238E27FC236}">
                <a16:creationId xmlns:a16="http://schemas.microsoft.com/office/drawing/2014/main" id="{A6453CC9-0949-CD2F-E49C-9DE85503077C}"/>
              </a:ext>
            </a:extLst>
          </p:cNvPr>
          <p:cNvPicPr>
            <a:picLocks noChangeAspect="1"/>
          </p:cNvPicPr>
          <p:nvPr/>
        </p:nvPicPr>
        <p:blipFill>
          <a:blip r:embed="rId3"/>
          <a:stretch>
            <a:fillRect/>
          </a:stretch>
        </p:blipFill>
        <p:spPr>
          <a:xfrm>
            <a:off x="2364097" y="2424333"/>
            <a:ext cx="1820747" cy="1820747"/>
          </a:xfrm>
          <a:prstGeom prst="rect">
            <a:avLst/>
          </a:prstGeom>
        </p:spPr>
      </p:pic>
      <p:sp>
        <p:nvSpPr>
          <p:cNvPr id="4" name="Slide Number Placeholder 3">
            <a:extLst>
              <a:ext uri="{FF2B5EF4-FFF2-40B4-BE49-F238E27FC236}">
                <a16:creationId xmlns:a16="http://schemas.microsoft.com/office/drawing/2014/main" id="{AD6694E7-2485-9AD4-A11C-71E0087FB9E2}"/>
              </a:ext>
            </a:extLst>
          </p:cNvPr>
          <p:cNvSpPr>
            <a:spLocks noGrp="1"/>
          </p:cNvSpPr>
          <p:nvPr>
            <p:ph type="sldNum" sz="quarter" idx="12"/>
          </p:nvPr>
        </p:nvSpPr>
        <p:spPr/>
        <p:txBody>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81276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1625519"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2438278"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3251037"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4063797" algn="l" defTabSz="1625519"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4876557" algn="l" defTabSz="1625519"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5689315" algn="l" defTabSz="1625519"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6502075" algn="l" defTabSz="1625519"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a:lstStyle>
          <a:p>
            <a:pPr defTabSz="914377" eaLnBrk="1" fontAlgn="auto" hangingPunct="1">
              <a:spcBef>
                <a:spcPts val="0"/>
              </a:spcBef>
              <a:spcAft>
                <a:spcPts val="0"/>
              </a:spcAft>
              <a:defRPr/>
            </a:pPr>
            <a:fld id="{BF891440-8A38-4B35-B518-E5BA39D3850D}" type="slidenum">
              <a:rPr lang="en-US">
                <a:solidFill>
                  <a:srgbClr val="000000"/>
                </a:solidFill>
                <a:ea typeface="+mn-ea"/>
              </a:rPr>
              <a:pPr defTabSz="914377" eaLnBrk="1" fontAlgn="auto" hangingPunct="1">
                <a:spcBef>
                  <a:spcPts val="0"/>
                </a:spcBef>
                <a:spcAft>
                  <a:spcPts val="0"/>
                </a:spcAft>
                <a:defRPr/>
              </a:pPr>
              <a:t>26</a:t>
            </a:fld>
            <a:endParaRPr lang="en-US">
              <a:solidFill>
                <a:srgbClr val="000000"/>
              </a:solidFill>
              <a:ea typeface="+mn-ea"/>
            </a:endParaRPr>
          </a:p>
        </p:txBody>
      </p:sp>
      <p:sp>
        <p:nvSpPr>
          <p:cNvPr id="5" name="Subtitle 2">
            <a:extLst>
              <a:ext uri="{FF2B5EF4-FFF2-40B4-BE49-F238E27FC236}">
                <a16:creationId xmlns:a16="http://schemas.microsoft.com/office/drawing/2014/main" id="{AB01116F-100B-3B2C-9BEA-A833BCEB9F39}"/>
              </a:ext>
            </a:extLst>
          </p:cNvPr>
          <p:cNvSpPr txBox="1">
            <a:spLocks/>
          </p:cNvSpPr>
          <p:nvPr/>
        </p:nvSpPr>
        <p:spPr>
          <a:xfrm>
            <a:off x="3780890" y="6558741"/>
            <a:ext cx="8411111" cy="299259"/>
          </a:xfrm>
          <a:prstGeom prst="rect">
            <a:avLst/>
          </a:prstGeom>
        </p:spPr>
        <p:txBody>
          <a:bodyPr vert="horz" lIns="91440" tIns="45720" rIns="91440" bIns="45720" rtlCol="0">
            <a:normAutofit/>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609585"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121917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828754"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2438339"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3047924"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3657509"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4267093"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4876678"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a:lstStyle>
          <a:p>
            <a:pPr defTabSz="914377" fontAlgn="auto">
              <a:spcBef>
                <a:spcPts val="1000"/>
              </a:spcBef>
              <a:spcAft>
                <a:spcPts val="0"/>
              </a:spcAft>
              <a:buClr>
                <a:srgbClr val="005596"/>
              </a:buClr>
              <a:defRPr/>
            </a:pPr>
            <a:r>
              <a:rPr lang="en-US" sz="1200" b="0" spc="100">
                <a:solidFill>
                  <a:srgbClr val="FFFFFF">
                    <a:lumMod val="50000"/>
                  </a:srgbClr>
                </a:solidFill>
                <a:latin typeface="Proxima Nova Black" panose="020B0604020202020204" charset="0"/>
              </a:rPr>
              <a:t>Submit questions &amp; comments to: </a:t>
            </a:r>
            <a:r>
              <a:rPr lang="en-US" sz="1200" b="0" cap="none" spc="100">
                <a:solidFill>
                  <a:srgbClr val="FFFFFF">
                    <a:lumMod val="50000"/>
                  </a:srgbClr>
                </a:solidFill>
                <a:latin typeface="Proxima Nova Black" panose="020B0604020202020204" charset="0"/>
              </a:rPr>
              <a:t>IBTProject@charlottenc.gov</a:t>
            </a:r>
          </a:p>
        </p:txBody>
      </p:sp>
      <p:sp>
        <p:nvSpPr>
          <p:cNvPr id="7" name="TextBox 6">
            <a:extLst>
              <a:ext uri="{FF2B5EF4-FFF2-40B4-BE49-F238E27FC236}">
                <a16:creationId xmlns:a16="http://schemas.microsoft.com/office/drawing/2014/main" id="{EEFFEE16-C8BD-9379-2F11-8A63507B8465}"/>
              </a:ext>
            </a:extLst>
          </p:cNvPr>
          <p:cNvSpPr txBox="1"/>
          <p:nvPr/>
        </p:nvSpPr>
        <p:spPr>
          <a:xfrm>
            <a:off x="4721322" y="2857652"/>
            <a:ext cx="6096000" cy="954107"/>
          </a:xfrm>
          <a:prstGeom prst="rect">
            <a:avLst/>
          </a:prstGeom>
          <a:noFill/>
        </p:spPr>
        <p:txBody>
          <a:bodyPr wrap="square">
            <a:spAutoFit/>
          </a:bodyPr>
          <a:lstStyle/>
          <a:p>
            <a:pPr marL="0" marR="0">
              <a:spcBef>
                <a:spcPts val="0"/>
              </a:spcBef>
              <a:spcAft>
                <a:spcPts val="0"/>
              </a:spcAft>
            </a:pPr>
            <a:r>
              <a:rPr lang="en-US" sz="2800" dirty="0">
                <a:solidFill>
                  <a:srgbClr val="000000"/>
                </a:solidFill>
                <a:effectLst/>
                <a:latin typeface="Century Gothic" panose="020B0502020202020204" pitchFamily="34" charset="0"/>
                <a:ea typeface="Times New Roman" panose="02020603050405020304" pitchFamily="18" charset="0"/>
                <a:cs typeface="Aptos" panose="020B0004020202020204" pitchFamily="34" charset="0"/>
              </a:rPr>
              <a:t>David </a:t>
            </a:r>
            <a:r>
              <a:rPr lang="en-US" sz="2800" dirty="0" err="1">
                <a:solidFill>
                  <a:srgbClr val="000000"/>
                </a:solidFill>
                <a:effectLst/>
                <a:latin typeface="Century Gothic" panose="020B0502020202020204" pitchFamily="34" charset="0"/>
                <a:ea typeface="Times New Roman" panose="02020603050405020304" pitchFamily="18" charset="0"/>
                <a:cs typeface="Aptos" panose="020B0004020202020204" pitchFamily="34" charset="0"/>
              </a:rPr>
              <a:t>Czerr</a:t>
            </a:r>
            <a:r>
              <a:rPr lang="en-US" sz="2800" dirty="0">
                <a:solidFill>
                  <a:srgbClr val="000000"/>
                </a:solidFill>
                <a:effectLst/>
                <a:latin typeface="Century Gothic" panose="020B0502020202020204" pitchFamily="34" charset="0"/>
                <a:ea typeface="Times New Roman" panose="02020603050405020304" pitchFamily="18" charset="0"/>
                <a:cs typeface="Aptos" panose="020B0004020202020204" pitchFamily="34" charset="0"/>
              </a:rPr>
              <a:t>- Charlotte Water</a:t>
            </a:r>
            <a:endParaRPr lang="en-US" sz="2800" dirty="0">
              <a:effectLst/>
              <a:latin typeface="Aptos" panose="020B0004020202020204" pitchFamily="34" charset="0"/>
              <a:ea typeface="Aptos" panose="020B0004020202020204" pitchFamily="34" charset="0"/>
              <a:cs typeface="Aptos" panose="020B0004020202020204" pitchFamily="34" charset="0"/>
            </a:endParaRPr>
          </a:p>
          <a:p>
            <a:pPr marL="0" marR="0">
              <a:spcBef>
                <a:spcPts val="0"/>
              </a:spcBef>
              <a:spcAft>
                <a:spcPts val="0"/>
              </a:spcAft>
            </a:pPr>
            <a:r>
              <a:rPr lang="en-US" sz="2800" u="sng" dirty="0">
                <a:solidFill>
                  <a:srgbClr val="000000"/>
                </a:solidFill>
                <a:effectLst/>
                <a:latin typeface="Century Gothic" panose="020B0502020202020204" pitchFamily="34" charset="0"/>
                <a:ea typeface="Times New Roman" panose="02020603050405020304" pitchFamily="18" charset="0"/>
                <a:cs typeface="Aptos" panose="020B0004020202020204" pitchFamily="34" charset="0"/>
                <a:hlinkClick r:id="rId4"/>
              </a:rPr>
              <a:t>david.czerr@charlottenc.gov</a:t>
            </a:r>
            <a:endParaRPr lang="en-US" sz="2800" dirty="0">
              <a:effectLst/>
              <a:latin typeface="Aptos" panose="020B0004020202020204" pitchFamily="34" charset="0"/>
              <a:ea typeface="Aptos" panose="020B0004020202020204" pitchFamily="34" charset="0"/>
              <a:cs typeface="Aptos" panose="020B0004020202020204" pitchFamily="34" charset="0"/>
            </a:endParaRPr>
          </a:p>
        </p:txBody>
      </p:sp>
    </p:spTree>
    <p:extLst>
      <p:ext uri="{BB962C8B-B14F-4D97-AF65-F5344CB8AC3E}">
        <p14:creationId xmlns:p14="http://schemas.microsoft.com/office/powerpoint/2010/main" val="37681141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pic>
        <p:nvPicPr>
          <p:cNvPr id="10" name="Content Placeholder 9">
            <a:extLst>
              <a:ext uri="{FF2B5EF4-FFF2-40B4-BE49-F238E27FC236}">
                <a16:creationId xmlns:a16="http://schemas.microsoft.com/office/drawing/2014/main" id="{9A7298BD-1DF4-2033-3720-99B41B12B9D2}"/>
              </a:ext>
            </a:extLst>
          </p:cNvPr>
          <p:cNvPicPr>
            <a:picLocks noGrp="1" noChangeAspect="1"/>
          </p:cNvPicPr>
          <p:nvPr>
            <p:ph sz="half" idx="1"/>
          </p:nvPr>
        </p:nvPicPr>
        <p:blipFill rotWithShape="1">
          <a:blip r:embed="rId2"/>
          <a:srcRect l="6378" t="5754" r="8603" b="6587"/>
          <a:stretch/>
        </p:blipFill>
        <p:spPr>
          <a:xfrm>
            <a:off x="6437376" y="129859"/>
            <a:ext cx="5111499" cy="6598283"/>
          </a:xfrm>
        </p:spPr>
      </p:pic>
      <p:sp>
        <p:nvSpPr>
          <p:cNvPr id="3" name="Content Placeholder 2">
            <a:extLst>
              <a:ext uri="{FF2B5EF4-FFF2-40B4-BE49-F238E27FC236}">
                <a16:creationId xmlns:a16="http://schemas.microsoft.com/office/drawing/2014/main" id="{F4D42C50-A97D-6944-6203-21AFE559872D}"/>
              </a:ext>
            </a:extLst>
          </p:cNvPr>
          <p:cNvSpPr>
            <a:spLocks noGrp="1"/>
          </p:cNvSpPr>
          <p:nvPr>
            <p:ph sz="half" idx="2"/>
          </p:nvPr>
        </p:nvSpPr>
        <p:spPr>
          <a:xfrm>
            <a:off x="914400" y="2214647"/>
            <a:ext cx="5181600" cy="4351339"/>
          </a:xfrm>
        </p:spPr>
        <p:txBody>
          <a:bodyPr>
            <a:normAutofit lnSpcReduction="10000"/>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609585"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121917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828754"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2438339"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3047924"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3657509"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4267093"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4876678"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a:lstStyle>
          <a:p>
            <a:r>
              <a:rPr lang="en-US"/>
              <a:t>23 Municipal and County agencies</a:t>
            </a:r>
          </a:p>
          <a:p>
            <a:r>
              <a:rPr lang="en-US"/>
              <a:t>501c(3) Non-profit</a:t>
            </a:r>
          </a:p>
          <a:p>
            <a:r>
              <a:rPr lang="en-US"/>
              <a:t>Collaborates on Grant Opportunities</a:t>
            </a:r>
          </a:p>
          <a:p>
            <a:r>
              <a:rPr lang="en-US"/>
              <a:t>Promotes Stormwater Awareness through:</a:t>
            </a:r>
          </a:p>
          <a:p>
            <a:pPr lvl="1"/>
            <a:r>
              <a:rPr lang="en-US"/>
              <a:t>Training &amp; Workshops</a:t>
            </a:r>
          </a:p>
          <a:p>
            <a:pPr lvl="1"/>
            <a:r>
              <a:rPr lang="en-US"/>
              <a:t>Website </a:t>
            </a:r>
          </a:p>
          <a:p>
            <a:pPr lvl="1"/>
            <a:r>
              <a:rPr lang="en-US"/>
              <a:t>Radio &amp; television ads </a:t>
            </a:r>
          </a:p>
          <a:p>
            <a:pPr lvl="1"/>
            <a:r>
              <a:rPr lang="en-US"/>
              <a:t>Television interviews </a:t>
            </a:r>
          </a:p>
          <a:p>
            <a:pPr lvl="1"/>
            <a:r>
              <a:rPr lang="en-US"/>
              <a:t>Outreach events</a:t>
            </a:r>
          </a:p>
          <a:p>
            <a:endParaRPr lang="en-US"/>
          </a:p>
        </p:txBody>
      </p:sp>
      <p:pic>
        <p:nvPicPr>
          <p:cNvPr id="8" name="Content Placeholder 7" descr="A logo of a storm&#10;&#10;Description automatically generated">
            <a:extLst>
              <a:ext uri="{FF2B5EF4-FFF2-40B4-BE49-F238E27FC236}">
                <a16:creationId xmlns:a16="http://schemas.microsoft.com/office/drawing/2014/main" id="{066ABDD8-0EBB-6905-376D-B9FA5B74CD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3476" y="2"/>
            <a:ext cx="4306824" cy="2214647"/>
          </a:xfrm>
          <a:prstGeom prst="rect">
            <a:avLst/>
          </a:prstGeom>
        </p:spPr>
      </p:pic>
    </p:spTree>
    <p:extLst>
      <p:ext uri="{BB962C8B-B14F-4D97-AF65-F5344CB8AC3E}">
        <p14:creationId xmlns:p14="http://schemas.microsoft.com/office/powerpoint/2010/main" val="42041146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6EEA6D-D21A-6399-1DE8-5C233B4DDFA1}"/>
              </a:ext>
            </a:extLst>
          </p:cNvPr>
          <p:cNvSpPr>
            <a:spLocks noGrp="1"/>
          </p:cNvSpPr>
          <p:nvPr>
            <p:ph type="title"/>
          </p:nvPr>
        </p:nvSpPr>
        <p:spPr>
          <a:xfrm>
            <a:off x="699715" y="353160"/>
            <a:ext cx="7091300" cy="898581"/>
          </a:xfrm>
        </p:spPr>
        <p:txBody>
          <a:bodyPr vert="horz" lIns="91440" tIns="45720" rIns="91440" bIns="45720" rtlCol="0" anchor="ctr">
            <a:normAutofit/>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609585"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121917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828754"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2438339"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3047924"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3657509"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4267093"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4876678"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a:lstStyle>
          <a:p>
            <a:r>
              <a:rPr lang="en-US" sz="4000" dirty="0"/>
              <a:t>Our Partners</a:t>
            </a:r>
          </a:p>
        </p:txBody>
      </p:sp>
      <p:pic>
        <p:nvPicPr>
          <p:cNvPr id="7" name="Picture 6" descr="A collection of logos of various cities&#10;&#10;Description automatically generated">
            <a:extLst>
              <a:ext uri="{FF2B5EF4-FFF2-40B4-BE49-F238E27FC236}">
                <a16:creationId xmlns:a16="http://schemas.microsoft.com/office/drawing/2014/main" id="{40B8FD9F-A895-3565-A36E-67C816CF0DE6}"/>
              </a:ext>
            </a:extLst>
          </p:cNvPr>
          <p:cNvPicPr>
            <a:picLocks noChangeAspect="1"/>
          </p:cNvPicPr>
          <p:nvPr/>
        </p:nvPicPr>
        <p:blipFill>
          <a:blip r:embed="rId2"/>
          <a:stretch>
            <a:fillRect/>
          </a:stretch>
        </p:blipFill>
        <p:spPr>
          <a:xfrm>
            <a:off x="715748" y="2268915"/>
            <a:ext cx="5131088" cy="3822660"/>
          </a:xfrm>
          <a:prstGeom prst="rect">
            <a:avLst/>
          </a:prstGeom>
        </p:spPr>
      </p:pic>
      <p:pic>
        <p:nvPicPr>
          <p:cNvPr id="5" name="Content Placeholder 4" descr="A collection of logos of various cities&#10;&#10;Description automatically generated">
            <a:extLst>
              <a:ext uri="{FF2B5EF4-FFF2-40B4-BE49-F238E27FC236}">
                <a16:creationId xmlns:a16="http://schemas.microsoft.com/office/drawing/2014/main" id="{06D72944-213A-2398-FF42-59A13A172FF7}"/>
              </a:ext>
            </a:extLst>
          </p:cNvPr>
          <p:cNvPicPr>
            <a:picLocks noGrp="1" noChangeAspect="1"/>
          </p:cNvPicPr>
          <p:nvPr>
            <p:ph idx="1"/>
          </p:nvPr>
        </p:nvPicPr>
        <p:blipFill>
          <a:blip r:embed="rId3"/>
          <a:stretch>
            <a:fillRect/>
          </a:stretch>
        </p:blipFill>
        <p:spPr>
          <a:xfrm>
            <a:off x="6345166" y="2217817"/>
            <a:ext cx="4417493" cy="3997831"/>
          </a:xfrm>
          <a:prstGeom prst="rect">
            <a:avLst/>
          </a:prstGeom>
        </p:spPr>
      </p:pic>
    </p:spTree>
    <p:extLst>
      <p:ext uri="{BB962C8B-B14F-4D97-AF65-F5344CB8AC3E}">
        <p14:creationId xmlns:p14="http://schemas.microsoft.com/office/powerpoint/2010/main" val="19580055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1CF53D-7651-7E6E-8769-8AA1E1E0EE14}"/>
              </a:ext>
            </a:extLst>
          </p:cNvPr>
          <p:cNvSpPr>
            <a:spLocks noGrp="1"/>
          </p:cNvSpPr>
          <p:nvPr>
            <p:ph type="title"/>
          </p:nvPr>
        </p:nvSpPr>
        <p:spPr>
          <a:xfrm>
            <a:off x="1383566" y="348866"/>
            <a:ext cx="9718111" cy="1576447"/>
          </a:xfrm>
        </p:spPr>
        <p:txBody>
          <a:bodyPr anchor="ctr">
            <a:noAutofit/>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609585"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121917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828754"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2438339"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3047924"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3657509"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4267093"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4876678"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a:lstStyle>
          <a:p>
            <a:r>
              <a:rPr lang="en-US" sz="3700" dirty="0"/>
              <a:t>Training for municipal staff and elected officials.</a:t>
            </a:r>
            <a:br>
              <a:rPr lang="en-US" sz="3700" dirty="0"/>
            </a:br>
            <a:endParaRPr lang="en-US" sz="3700" dirty="0"/>
          </a:p>
        </p:txBody>
      </p:sp>
      <p:graphicFrame>
        <p:nvGraphicFramePr>
          <p:cNvPr id="5" name="Content Placeholder 2">
            <a:extLst>
              <a:ext uri="{FF2B5EF4-FFF2-40B4-BE49-F238E27FC236}">
                <a16:creationId xmlns:a16="http://schemas.microsoft.com/office/drawing/2014/main" id="{EEBE0295-6B14-B2B1-0284-55A4BF18D1EC}"/>
              </a:ext>
            </a:extLst>
          </p:cNvPr>
          <p:cNvGraphicFramePr>
            <a:graphicFrameLocks noGrp="1"/>
          </p:cNvGraphicFramePr>
          <p:nvPr>
            <p:ph idx="1"/>
          </p:nvPr>
        </p:nvGraphicFramePr>
        <p:xfrm>
          <a:off x="644056" y="2615980"/>
          <a:ext cx="10927829" cy="36894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6151981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57BCEB"/>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17328F-1431-7994-3883-05FDE2E4E572}"/>
              </a:ext>
            </a:extLst>
          </p:cNvPr>
          <p:cNvSpPr>
            <a:spLocks noGrp="1"/>
          </p:cNvSpPr>
          <p:nvPr>
            <p:ph type="title"/>
          </p:nvPr>
        </p:nvSpPr>
        <p:spPr>
          <a:xfrm>
            <a:off x="1057080" y="4090150"/>
            <a:ext cx="10071536" cy="929751"/>
          </a:xfrm>
        </p:spPr>
        <p:txBody>
          <a:bodyPr vert="horz" lIns="91440" tIns="45720" rIns="91440" bIns="45720" rtlCol="0" anchor="b">
            <a:noAutofit/>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609585"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121917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828754"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2438339"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3047924"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3657509"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4267093"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4876678"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a:lstStyle>
          <a:p>
            <a:pPr algn="ctr"/>
            <a:r>
              <a:rPr lang="en-US" sz="5200"/>
              <a:t>Marketing and outreach materials</a:t>
            </a:r>
          </a:p>
        </p:txBody>
      </p:sp>
      <p:pic>
        <p:nvPicPr>
          <p:cNvPr id="19" name="Picture 18">
            <a:extLst>
              <a:ext uri="{FF2B5EF4-FFF2-40B4-BE49-F238E27FC236}">
                <a16:creationId xmlns:a16="http://schemas.microsoft.com/office/drawing/2014/main" id="{CA946B48-2CAD-95C6-32D2-3DF602C25E6D}"/>
              </a:ext>
            </a:extLst>
          </p:cNvPr>
          <p:cNvPicPr>
            <a:picLocks noChangeAspect="1"/>
          </p:cNvPicPr>
          <p:nvPr/>
        </p:nvPicPr>
        <p:blipFill>
          <a:blip r:embed="rId2"/>
          <a:stretch>
            <a:fillRect/>
          </a:stretch>
        </p:blipFill>
        <p:spPr>
          <a:xfrm>
            <a:off x="2271256" y="483317"/>
            <a:ext cx="2392899" cy="3394185"/>
          </a:xfrm>
          <a:prstGeom prst="rect">
            <a:avLst/>
          </a:prstGeom>
        </p:spPr>
      </p:pic>
      <p:pic>
        <p:nvPicPr>
          <p:cNvPr id="15" name="Picture 14" descr="A cartoon of ducks holding an umbrella&#10;&#10;Description automatically generated">
            <a:extLst>
              <a:ext uri="{FF2B5EF4-FFF2-40B4-BE49-F238E27FC236}">
                <a16:creationId xmlns:a16="http://schemas.microsoft.com/office/drawing/2014/main" id="{BDEE98F9-836F-E0F6-099C-81542256047B}"/>
              </a:ext>
            </a:extLst>
          </p:cNvPr>
          <p:cNvPicPr>
            <a:picLocks noChangeAspect="1"/>
          </p:cNvPicPr>
          <p:nvPr/>
        </p:nvPicPr>
        <p:blipFill rotWithShape="1">
          <a:blip r:embed="rId3">
            <a:extLst>
              <a:ext uri="{28A0092B-C50C-407E-A947-70E740481C1C}">
                <a14:useLocalDpi xmlns:a14="http://schemas.microsoft.com/office/drawing/2010/main" val="0"/>
              </a:ext>
            </a:extLst>
          </a:blip>
          <a:srcRect l="16072" t="3353" r="16072" b="3067"/>
          <a:stretch/>
        </p:blipFill>
        <p:spPr>
          <a:xfrm>
            <a:off x="7488193" y="489472"/>
            <a:ext cx="2464537" cy="3398787"/>
          </a:xfrm>
          <a:prstGeom prst="rect">
            <a:avLst/>
          </a:prstGeom>
        </p:spPr>
      </p:pic>
      <p:pic>
        <p:nvPicPr>
          <p:cNvPr id="6" name="Picture 5">
            <a:extLst>
              <a:ext uri="{FF2B5EF4-FFF2-40B4-BE49-F238E27FC236}">
                <a16:creationId xmlns:a16="http://schemas.microsoft.com/office/drawing/2014/main" id="{7463A178-218A-6266-3E40-0A91A0321BBD}"/>
              </a:ext>
            </a:extLst>
          </p:cNvPr>
          <p:cNvPicPr>
            <a:picLocks noChangeAspect="1"/>
          </p:cNvPicPr>
          <p:nvPr/>
        </p:nvPicPr>
        <p:blipFill rotWithShape="1">
          <a:blip r:embed="rId4"/>
          <a:srcRect l="8413" t="6852" r="4221" b="3170"/>
          <a:stretch/>
        </p:blipFill>
        <p:spPr>
          <a:xfrm>
            <a:off x="5176305" y="483316"/>
            <a:ext cx="1759104" cy="1761875"/>
          </a:xfrm>
          <a:prstGeom prst="rect">
            <a:avLst/>
          </a:prstGeom>
        </p:spPr>
      </p:pic>
      <p:pic>
        <p:nvPicPr>
          <p:cNvPr id="4" name="Picture 3" descr="A black flashlight with a qr code on it&#10;&#10;Description automatically generated">
            <a:extLst>
              <a:ext uri="{FF2B5EF4-FFF2-40B4-BE49-F238E27FC236}">
                <a16:creationId xmlns:a16="http://schemas.microsoft.com/office/drawing/2014/main" id="{E822E3AD-FFE7-6A01-5527-99BF85450885}"/>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5657" b="91755" l="3127" r="92058">
                        <a14:foregroundMark x1="9819" y1="22052" x2="9819" y2="22052"/>
                        <a14:foregroundMark x1="5566" y1="56568" x2="5566" y2="56568"/>
                        <a14:foregroundMark x1="5566" y1="82167" x2="5566" y2="82167"/>
                        <a14:foregroundMark x1="78674" y1="20134" x2="78674" y2="20134"/>
                        <a14:foregroundMark x1="90244" y1="48706" x2="90244" y2="48706"/>
                        <a14:foregroundMark x1="90557" y1="63375" x2="90557" y2="63375"/>
                        <a14:foregroundMark x1="92120" y1="38734" x2="92120" y2="38734"/>
                        <a14:foregroundMark x1="78862" y1="91850" x2="78862" y2="91850"/>
                        <a14:foregroundMark x1="3127" y1="35666" x2="3127" y2="35666"/>
                        <a14:foregroundMark x1="46216" y1="5657" x2="46216" y2="5657"/>
                        <a14:foregroundMark x1="47655" y1="52924" x2="47655" y2="52924"/>
                        <a14:backgroundMark x1="60725" y1="22915" x2="60725" y2="22915"/>
                        <a14:backgroundMark x1="71857" y1="18408" x2="71857" y2="18408"/>
                        <a14:backgroundMark x1="92808" y1="54650" x2="92808" y2="54650"/>
                      </a14:backgroundRemoval>
                    </a14:imgEffect>
                  </a14:imgLayer>
                </a14:imgProps>
              </a:ext>
              <a:ext uri="{28A0092B-C50C-407E-A947-70E740481C1C}">
                <a14:useLocalDpi xmlns:a14="http://schemas.microsoft.com/office/drawing/2010/main" val="0"/>
              </a:ext>
            </a:extLst>
          </a:blip>
          <a:stretch>
            <a:fillRect/>
          </a:stretch>
        </p:blipFill>
        <p:spPr>
          <a:xfrm rot="287847">
            <a:off x="4739823" y="2059675"/>
            <a:ext cx="2964560" cy="1933731"/>
          </a:xfrm>
          <a:prstGeom prst="rect">
            <a:avLst/>
          </a:prstGeom>
        </p:spPr>
      </p:pic>
    </p:spTree>
    <p:extLst>
      <p:ext uri="{BB962C8B-B14F-4D97-AF65-F5344CB8AC3E}">
        <p14:creationId xmlns:p14="http://schemas.microsoft.com/office/powerpoint/2010/main" val="1995109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8A9C3B-1E5B-657F-ED8E-4A42E96849D3}"/>
              </a:ext>
            </a:extLst>
          </p:cNvPr>
          <p:cNvSpPr>
            <a:spLocks noGrp="1"/>
          </p:cNvSpPr>
          <p:nvPr>
            <p:ph type="title"/>
          </p:nvPr>
        </p:nvSpPr>
        <p:spPr>
          <a:xfrm>
            <a:off x="630936" y="4562856"/>
            <a:ext cx="3419856" cy="1600200"/>
          </a:xfrm>
        </p:spPr>
        <p:txBody>
          <a:bodyPr vert="horz" lIns="91440" tIns="45720" rIns="91440" bIns="45720" rtlCol="0" anchor="ctr">
            <a:noAutofit/>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609585"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121917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828754"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2438339"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3047924"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3657509"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4267093"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4876678"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a:lstStyle>
          <a:p>
            <a:r>
              <a:rPr lang="en-US" sz="3000" dirty="0"/>
              <a:t>Assistance with outreach and educational events.</a:t>
            </a:r>
          </a:p>
        </p:txBody>
      </p:sp>
      <p:pic>
        <p:nvPicPr>
          <p:cNvPr id="5" name="Content Placeholder 4" descr="A group of people at a festival&#10;&#10;Description automatically generated">
            <a:extLst>
              <a:ext uri="{FF2B5EF4-FFF2-40B4-BE49-F238E27FC236}">
                <a16:creationId xmlns:a16="http://schemas.microsoft.com/office/drawing/2014/main" id="{2212FBA8-ABEA-2C72-5192-FBEE6377CC99}"/>
              </a:ext>
            </a:extLst>
          </p:cNvPr>
          <p:cNvPicPr>
            <a:picLocks noChangeAspect="1"/>
          </p:cNvPicPr>
          <p:nvPr/>
        </p:nvPicPr>
        <p:blipFill>
          <a:blip r:embed="rId2" cstate="print">
            <a:extLst>
              <a:ext uri="{28A0092B-C50C-407E-A947-70E740481C1C}">
                <a14:useLocalDpi xmlns:a14="http://schemas.microsoft.com/office/drawing/2010/main" val="0"/>
              </a:ext>
            </a:extLst>
          </a:blip>
          <a:srcRect r="-3" b="9534"/>
          <a:stretch/>
        </p:blipFill>
        <p:spPr>
          <a:xfrm>
            <a:off x="6792687" y="-1"/>
            <a:ext cx="5399307" cy="3663289"/>
          </a:xfrm>
          <a:custGeom>
            <a:avLst/>
            <a:gdLst/>
            <a:ahLst/>
            <a:cxnLst/>
            <a:rect l="l" t="t" r="r" b="b"/>
            <a:pathLst>
              <a:path w="6006950" h="4187672">
                <a:moveTo>
                  <a:pt x="9223" y="0"/>
                </a:moveTo>
                <a:lnTo>
                  <a:pt x="6006950" y="0"/>
                </a:lnTo>
                <a:lnTo>
                  <a:pt x="6006950" y="4169490"/>
                </a:lnTo>
                <a:lnTo>
                  <a:pt x="5787907" y="4174448"/>
                </a:lnTo>
                <a:cubicBezTo>
                  <a:pt x="5713866" y="4173475"/>
                  <a:pt x="5639861" y="4169853"/>
                  <a:pt x="5566029" y="4163587"/>
                </a:cubicBezTo>
                <a:cubicBezTo>
                  <a:pt x="5458843" y="4155595"/>
                  <a:pt x="5350768" y="4144559"/>
                  <a:pt x="5244343" y="4164855"/>
                </a:cubicBezTo>
                <a:cubicBezTo>
                  <a:pt x="5127517" y="4187307"/>
                  <a:pt x="5010817" y="4187434"/>
                  <a:pt x="4892977" y="4181726"/>
                </a:cubicBezTo>
                <a:cubicBezTo>
                  <a:pt x="4792260" y="4176906"/>
                  <a:pt x="4691923" y="4151536"/>
                  <a:pt x="4590445" y="4178301"/>
                </a:cubicBezTo>
                <a:cubicBezTo>
                  <a:pt x="4580348" y="4179772"/>
                  <a:pt x="4570061" y="4179341"/>
                  <a:pt x="4560128" y="4177032"/>
                </a:cubicBezTo>
                <a:cubicBezTo>
                  <a:pt x="4449137" y="4161684"/>
                  <a:pt x="4337384" y="4174242"/>
                  <a:pt x="4226013" y="4169929"/>
                </a:cubicBezTo>
                <a:cubicBezTo>
                  <a:pt x="4174640" y="4167899"/>
                  <a:pt x="4122252" y="4169041"/>
                  <a:pt x="4071513" y="4163587"/>
                </a:cubicBezTo>
                <a:cubicBezTo>
                  <a:pt x="3955067" y="4151156"/>
                  <a:pt x="3838874" y="4144559"/>
                  <a:pt x="3723697" y="4173861"/>
                </a:cubicBezTo>
                <a:cubicBezTo>
                  <a:pt x="3690082" y="4181764"/>
                  <a:pt x="3655732" y="4186013"/>
                  <a:pt x="3621204" y="4186546"/>
                </a:cubicBezTo>
                <a:cubicBezTo>
                  <a:pt x="3508437" y="4190605"/>
                  <a:pt x="3396050" y="4182867"/>
                  <a:pt x="3283664" y="4176525"/>
                </a:cubicBezTo>
                <a:cubicBezTo>
                  <a:pt x="3205652" y="4172085"/>
                  <a:pt x="3127768" y="4162445"/>
                  <a:pt x="3049630" y="4170563"/>
                </a:cubicBezTo>
                <a:cubicBezTo>
                  <a:pt x="3004218" y="4175257"/>
                  <a:pt x="2958427" y="4175257"/>
                  <a:pt x="2913015" y="4170563"/>
                </a:cubicBezTo>
                <a:cubicBezTo>
                  <a:pt x="2829321" y="4160758"/>
                  <a:pt x="2744879" y="4158931"/>
                  <a:pt x="2660842" y="4165109"/>
                </a:cubicBezTo>
                <a:cubicBezTo>
                  <a:pt x="2535390" y="4175891"/>
                  <a:pt x="2410065" y="4184897"/>
                  <a:pt x="2284232" y="4167773"/>
                </a:cubicBezTo>
                <a:cubicBezTo>
                  <a:pt x="2212868" y="4156559"/>
                  <a:pt x="2140312" y="4155240"/>
                  <a:pt x="2068592" y="4163840"/>
                </a:cubicBezTo>
                <a:cubicBezTo>
                  <a:pt x="1897729" y="4187814"/>
                  <a:pt x="1726485" y="4180077"/>
                  <a:pt x="1555241" y="4170183"/>
                </a:cubicBezTo>
                <a:cubicBezTo>
                  <a:pt x="1440824" y="4163460"/>
                  <a:pt x="1325901" y="4151156"/>
                  <a:pt x="1211738" y="4167392"/>
                </a:cubicBezTo>
                <a:cubicBezTo>
                  <a:pt x="1066118" y="4187688"/>
                  <a:pt x="920370" y="4180965"/>
                  <a:pt x="774368" y="4175003"/>
                </a:cubicBezTo>
                <a:cubicBezTo>
                  <a:pt x="667182" y="4170563"/>
                  <a:pt x="559869" y="4157117"/>
                  <a:pt x="452430" y="4173734"/>
                </a:cubicBezTo>
                <a:cubicBezTo>
                  <a:pt x="441369" y="4175244"/>
                  <a:pt x="430117" y="4174115"/>
                  <a:pt x="419576" y="4170436"/>
                </a:cubicBezTo>
                <a:cubicBezTo>
                  <a:pt x="378807" y="4157016"/>
                  <a:pt x="335096" y="4155215"/>
                  <a:pt x="293363" y="4165236"/>
                </a:cubicBezTo>
                <a:cubicBezTo>
                  <a:pt x="216367" y="4182106"/>
                  <a:pt x="139497" y="4189463"/>
                  <a:pt x="61105" y="4174115"/>
                </a:cubicBezTo>
                <a:lnTo>
                  <a:pt x="13323" y="4171265"/>
                </a:lnTo>
                <a:lnTo>
                  <a:pt x="28554" y="3843045"/>
                </a:lnTo>
                <a:cubicBezTo>
                  <a:pt x="30457" y="3722610"/>
                  <a:pt x="27412" y="3602256"/>
                  <a:pt x="15626" y="3482187"/>
                </a:cubicBezTo>
                <a:cubicBezTo>
                  <a:pt x="-847" y="3335690"/>
                  <a:pt x="-4304" y="3188124"/>
                  <a:pt x="5296" y="3041068"/>
                </a:cubicBezTo>
                <a:cubicBezTo>
                  <a:pt x="11786" y="2956911"/>
                  <a:pt x="18539" y="2872754"/>
                  <a:pt x="22776" y="2788472"/>
                </a:cubicBezTo>
                <a:cubicBezTo>
                  <a:pt x="28180" y="2668580"/>
                  <a:pt x="25173" y="2548474"/>
                  <a:pt x="13771" y="2428964"/>
                </a:cubicBezTo>
                <a:cubicBezTo>
                  <a:pt x="4237" y="2337829"/>
                  <a:pt x="3177" y="2246070"/>
                  <a:pt x="10593" y="2154757"/>
                </a:cubicBezTo>
                <a:cubicBezTo>
                  <a:pt x="25690" y="1999286"/>
                  <a:pt x="9931" y="1843813"/>
                  <a:pt x="5032" y="1688466"/>
                </a:cubicBezTo>
                <a:cubicBezTo>
                  <a:pt x="-3577" y="1402691"/>
                  <a:pt x="20393" y="1117045"/>
                  <a:pt x="9666" y="831270"/>
                </a:cubicBezTo>
                <a:cubicBezTo>
                  <a:pt x="3841" y="689908"/>
                  <a:pt x="16420" y="548673"/>
                  <a:pt x="9666" y="407311"/>
                </a:cubicBezTo>
                <a:cubicBezTo>
                  <a:pt x="4105" y="306755"/>
                  <a:pt x="397" y="206200"/>
                  <a:pt x="4105" y="105518"/>
                </a:cubicBezTo>
                <a:cubicBezTo>
                  <a:pt x="5164" y="78059"/>
                  <a:pt x="5826" y="50473"/>
                  <a:pt x="9534" y="23396"/>
                </a:cubicBezTo>
                <a:close/>
              </a:path>
            </a:pathLst>
          </a:custGeom>
        </p:spPr>
      </p:pic>
      <p:sp>
        <p:nvSpPr>
          <p:cNvPr id="45" name="Content Placeholder 17">
            <a:extLst>
              <a:ext uri="{FF2B5EF4-FFF2-40B4-BE49-F238E27FC236}">
                <a16:creationId xmlns:a16="http://schemas.microsoft.com/office/drawing/2014/main" id="{96FEF6C0-9966-1756-170B-686F6D3E63D1}"/>
              </a:ext>
            </a:extLst>
          </p:cNvPr>
          <p:cNvSpPr>
            <a:spLocks noGrp="1"/>
          </p:cNvSpPr>
          <p:nvPr>
            <p:ph idx="1"/>
          </p:nvPr>
        </p:nvSpPr>
        <p:spPr>
          <a:xfrm>
            <a:off x="4654295" y="4562856"/>
            <a:ext cx="6894576" cy="1600200"/>
          </a:xfrm>
        </p:spPr>
        <p:txBody>
          <a:bodyPr numCol="2" anchor="ctr">
            <a:normAutofit/>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609585"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121917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828754"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2438339"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3047924"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3657509"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4267093"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4876678"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a:lstStyle>
          <a:p>
            <a:r>
              <a:rPr lang="en-US" sz="2200" dirty="0"/>
              <a:t>Vendor tent.</a:t>
            </a:r>
          </a:p>
          <a:p>
            <a:r>
              <a:rPr lang="en-US" sz="2200" dirty="0"/>
              <a:t>Outreach materials.</a:t>
            </a:r>
          </a:p>
          <a:p>
            <a:r>
              <a:rPr lang="en-US" sz="2200" dirty="0"/>
              <a:t>Games and prizes.</a:t>
            </a:r>
          </a:p>
          <a:p>
            <a:r>
              <a:rPr lang="en-US" sz="2200" dirty="0"/>
              <a:t>Collaboration with neighboring municipalities.</a:t>
            </a:r>
          </a:p>
          <a:p>
            <a:r>
              <a:rPr lang="en-US" sz="2200" dirty="0"/>
              <a:t>Networking.</a:t>
            </a:r>
          </a:p>
        </p:txBody>
      </p:sp>
      <p:pic>
        <p:nvPicPr>
          <p:cNvPr id="6" name="Picture 5" descr="A table with a sign and a banner&#10;&#10;Description automatically generated with medium confidence">
            <a:extLst>
              <a:ext uri="{FF2B5EF4-FFF2-40B4-BE49-F238E27FC236}">
                <a16:creationId xmlns:a16="http://schemas.microsoft.com/office/drawing/2014/main" id="{983104AE-11A9-C312-CBB8-0DE6A0AC2D2F}"/>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6097" y="-1"/>
            <a:ext cx="3901440" cy="3657600"/>
          </a:xfrm>
          <a:prstGeom prst="rect">
            <a:avLst/>
          </a:prstGeom>
        </p:spPr>
      </p:pic>
      <p:pic>
        <p:nvPicPr>
          <p:cNvPr id="3" name="Picture 2" descr="A group of people standing in a line&#10;&#10;Description automatically generated">
            <a:extLst>
              <a:ext uri="{FF2B5EF4-FFF2-40B4-BE49-F238E27FC236}">
                <a16:creationId xmlns:a16="http://schemas.microsoft.com/office/drawing/2014/main" id="{0FE912A0-7F02-6B4E-2403-492E13EC89E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697" t="28402" r="39593" b="18963"/>
          <a:stretch/>
        </p:blipFill>
        <p:spPr>
          <a:xfrm>
            <a:off x="3228486" y="-2"/>
            <a:ext cx="4976735" cy="3657599"/>
          </a:xfrm>
          <a:prstGeom prst="rect">
            <a:avLst/>
          </a:prstGeom>
        </p:spPr>
      </p:pic>
    </p:spTree>
    <p:extLst>
      <p:ext uri="{BB962C8B-B14F-4D97-AF65-F5344CB8AC3E}">
        <p14:creationId xmlns:p14="http://schemas.microsoft.com/office/powerpoint/2010/main" val="5877111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2">
            <a:lumMod val="25000"/>
            <a:lumOff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C8C20E-A236-2579-FD99-078039B6A448}"/>
              </a:ext>
            </a:extLst>
          </p:cNvPr>
          <p:cNvSpPr>
            <a:spLocks noGrp="1"/>
          </p:cNvSpPr>
          <p:nvPr>
            <p:ph type="title"/>
          </p:nvPr>
        </p:nvSpPr>
        <p:spPr>
          <a:xfrm>
            <a:off x="793661" y="386931"/>
            <a:ext cx="10066123" cy="1298448"/>
          </a:xfrm>
        </p:spPr>
        <p:txBody>
          <a:bodyPr anchor="b">
            <a:noAutofit/>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609585"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121917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828754"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2438339"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3047924"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3657509"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4267093"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4876678"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a:lstStyle>
          <a:p>
            <a:r>
              <a:rPr lang="en-US" sz="4800"/>
              <a:t>Coordinated media campaigns.</a:t>
            </a:r>
          </a:p>
        </p:txBody>
      </p:sp>
      <p:sp>
        <p:nvSpPr>
          <p:cNvPr id="3" name="Content Placeholder 2">
            <a:extLst>
              <a:ext uri="{FF2B5EF4-FFF2-40B4-BE49-F238E27FC236}">
                <a16:creationId xmlns:a16="http://schemas.microsoft.com/office/drawing/2014/main" id="{786D06DE-1851-E2BE-929D-6B7E4092B123}"/>
              </a:ext>
            </a:extLst>
          </p:cNvPr>
          <p:cNvSpPr>
            <a:spLocks noGrp="1"/>
          </p:cNvSpPr>
          <p:nvPr>
            <p:ph idx="1"/>
          </p:nvPr>
        </p:nvSpPr>
        <p:spPr>
          <a:xfrm>
            <a:off x="793661" y="2599509"/>
            <a:ext cx="4530899" cy="3639451"/>
          </a:xfrm>
        </p:spPr>
        <p:txBody>
          <a:bodyPr anchor="ctr">
            <a:normAutofit/>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609585"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121917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828754"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2438339"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3047924"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3657509"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4267093"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4876678"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a:lstStyle>
          <a:p>
            <a:r>
              <a:rPr lang="en-US" sz="3600"/>
              <a:t>Radio advertisements.</a:t>
            </a:r>
          </a:p>
          <a:p>
            <a:r>
              <a:rPr lang="en-US" sz="3600"/>
              <a:t>Television advertisements and interviews.</a:t>
            </a:r>
          </a:p>
        </p:txBody>
      </p:sp>
      <p:pic>
        <p:nvPicPr>
          <p:cNvPr id="5" name="Picture 4">
            <a:extLst>
              <a:ext uri="{FF2B5EF4-FFF2-40B4-BE49-F238E27FC236}">
                <a16:creationId xmlns:a16="http://schemas.microsoft.com/office/drawing/2014/main" id="{D17F9ADF-78C7-82DC-81BE-550EEC334FAC}"/>
              </a:ext>
            </a:extLst>
          </p:cNvPr>
          <p:cNvPicPr>
            <a:picLocks noChangeAspect="1"/>
          </p:cNvPicPr>
          <p:nvPr/>
        </p:nvPicPr>
        <p:blipFill rotWithShape="1">
          <a:blip r:embed="rId2"/>
          <a:srcRect l="4013" t="2633" r="5573"/>
          <a:stretch/>
        </p:blipFill>
        <p:spPr>
          <a:xfrm>
            <a:off x="5703216" y="2467797"/>
            <a:ext cx="5260157" cy="3625363"/>
          </a:xfrm>
          <a:prstGeom prst="rect">
            <a:avLst/>
          </a:prstGeom>
        </p:spPr>
      </p:pic>
    </p:spTree>
    <p:extLst>
      <p:ext uri="{BB962C8B-B14F-4D97-AF65-F5344CB8AC3E}">
        <p14:creationId xmlns:p14="http://schemas.microsoft.com/office/powerpoint/2010/main" val="2570552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map of radio and radio&#10;&#10;Description automatically generated">
            <a:extLst>
              <a:ext uri="{FF2B5EF4-FFF2-40B4-BE49-F238E27FC236}">
                <a16:creationId xmlns:a16="http://schemas.microsoft.com/office/drawing/2014/main" id="{E039F9EB-E766-9C15-D1EE-0B5B2DAF12B2}"/>
              </a:ext>
            </a:extLst>
          </p:cNvPr>
          <p:cNvPicPr>
            <a:picLocks noChangeAspect="1"/>
          </p:cNvPicPr>
          <p:nvPr/>
        </p:nvPicPr>
        <p:blipFill>
          <a:blip r:embed="rId2">
            <a:alphaModFix amt="45000"/>
          </a:blip>
          <a:srcRect t="19026" b="1876"/>
          <a:stretch/>
        </p:blipFill>
        <p:spPr>
          <a:xfrm>
            <a:off x="180976" y="182880"/>
            <a:ext cx="11823637" cy="6499784"/>
          </a:xfrm>
          <a:prstGeom prst="rect">
            <a:avLst/>
          </a:prstGeom>
        </p:spPr>
      </p:pic>
      <p:sp>
        <p:nvSpPr>
          <p:cNvPr id="2" name="Title 1">
            <a:extLst>
              <a:ext uri="{FF2B5EF4-FFF2-40B4-BE49-F238E27FC236}">
                <a16:creationId xmlns:a16="http://schemas.microsoft.com/office/drawing/2014/main" id="{29537772-750E-DE88-B03A-5CE3B735E627}"/>
              </a:ext>
            </a:extLst>
          </p:cNvPr>
          <p:cNvSpPr>
            <a:spLocks noGrp="1"/>
          </p:cNvSpPr>
          <p:nvPr>
            <p:ph type="title"/>
          </p:nvPr>
        </p:nvSpPr>
        <p:spPr>
          <a:xfrm>
            <a:off x="838200" y="525195"/>
            <a:ext cx="10165219" cy="2806507"/>
          </a:xfrm>
        </p:spPr>
        <p:txBody>
          <a:bodyPr anchor="b">
            <a:normAutofit/>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609585"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121917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828754"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2438339"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3047924"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3657509"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4267093"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4876678"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a:lstStyle>
          <a:p>
            <a:r>
              <a:rPr lang="en-US" b="1" dirty="0"/>
              <a:t>Reporting metrics for outreach efforts.</a:t>
            </a:r>
          </a:p>
        </p:txBody>
      </p:sp>
      <p:sp>
        <p:nvSpPr>
          <p:cNvPr id="3" name="Content Placeholder 2">
            <a:extLst>
              <a:ext uri="{FF2B5EF4-FFF2-40B4-BE49-F238E27FC236}">
                <a16:creationId xmlns:a16="http://schemas.microsoft.com/office/drawing/2014/main" id="{9E0F05F4-F254-131C-F692-404D6334FE02}"/>
              </a:ext>
            </a:extLst>
          </p:cNvPr>
          <p:cNvSpPr>
            <a:spLocks noGrp="1"/>
          </p:cNvSpPr>
          <p:nvPr>
            <p:ph idx="1"/>
          </p:nvPr>
        </p:nvSpPr>
        <p:spPr>
          <a:xfrm>
            <a:off x="838200" y="3526300"/>
            <a:ext cx="10165219" cy="2588459"/>
          </a:xfrm>
        </p:spPr>
        <p:txBody>
          <a:bodyPr>
            <a:normAutofit/>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609585"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121917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828754"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2438339"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3047924"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3657509"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4267093"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4876678"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a:lstStyle>
          <a:p>
            <a:r>
              <a:rPr lang="en-US" b="1" dirty="0"/>
              <a:t>Event-specific outreach tracking.</a:t>
            </a:r>
          </a:p>
          <a:p>
            <a:r>
              <a:rPr lang="en-US" b="1" dirty="0"/>
              <a:t>Television and radio campaign reach.</a:t>
            </a:r>
          </a:p>
        </p:txBody>
      </p:sp>
    </p:spTree>
    <p:extLst>
      <p:ext uri="{BB962C8B-B14F-4D97-AF65-F5344CB8AC3E}">
        <p14:creationId xmlns:p14="http://schemas.microsoft.com/office/powerpoint/2010/main" val="206063757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panose="020B00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15666AC8B91E1A46A1B3EB499D6DCD49" ma:contentTypeVersion="19" ma:contentTypeDescription="Create a new document." ma:contentTypeScope="" ma:versionID="ccdcb2fd5fb579d2005f525581960c6d">
  <xsd:schema xmlns:xsd="http://www.w3.org/2001/XMLSchema" xmlns:xs="http://www.w3.org/2001/XMLSchema" xmlns:p="http://schemas.microsoft.com/office/2006/metadata/properties" xmlns:ns2="70153a62-9c49-4d18-b5d1-55c86366ad62" xmlns:ns3="2282cc2a-b1e7-4dad-be00-022fb919a2a8" targetNamespace="http://schemas.microsoft.com/office/2006/metadata/properties" ma:root="true" ma:fieldsID="5df10b6cb81401c82e74d03ed843dcaa" ns2:_="" ns3:_="">
    <xsd:import namespace="70153a62-9c49-4d18-b5d1-55c86366ad62"/>
    <xsd:import namespace="2282cc2a-b1e7-4dad-be00-022fb919a2a8"/>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DateTaken" minOccurs="0"/>
                <xsd:element ref="ns2:MediaServiceOCR" minOccurs="0"/>
                <xsd:element ref="ns2:MediaServiceLocation" minOccurs="0"/>
                <xsd:element ref="ns2:MediaLengthInSeconds" minOccurs="0"/>
                <xsd:element ref="ns2:DueDate"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0153a62-9c49-4d18-b5d1-55c86366ad6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DueDate" ma:index="21" nillable="true" ma:displayName="Due Date" ma:format="Dropdown" ma:internalName="DueDate">
      <xsd:simpleType>
        <xsd:restriction base="dms:Text">
          <xsd:maxLength value="255"/>
        </xsd:restrictio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7e985efa-4d0f-4844-8ba8-9e6b60d5c1c5"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282cc2a-b1e7-4dad-be00-022fb919a2a8"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42c2a8b8-1ce8-4335-98f5-0fc73511687d}" ma:internalName="TaxCatchAll" ma:showField="CatchAllData" ma:web="2282cc2a-b1e7-4dad-be00-022fb919a2a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7DCA251-43EF-4434-9E50-B6AE7AB842AD}">
  <ds:schemaRefs>
    <ds:schemaRef ds:uri="http://schemas.microsoft.com/sharepoint/v3/contenttype/forms"/>
  </ds:schemaRefs>
</ds:datastoreItem>
</file>

<file path=customXml/itemProps2.xml><?xml version="1.0" encoding="utf-8"?>
<ds:datastoreItem xmlns:ds="http://schemas.openxmlformats.org/officeDocument/2006/customXml" ds:itemID="{B4AD573C-A243-489F-AC0D-28CFA3A4F08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0153a62-9c49-4d18-b5d1-55c86366ad62"/>
    <ds:schemaRef ds:uri="2282cc2a-b1e7-4dad-be00-022fb919a2a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14</TotalTime>
  <Words>1797</Words>
  <Application>Microsoft Office PowerPoint</Application>
  <PresentationFormat>Widescreen</PresentationFormat>
  <Paragraphs>324</Paragraphs>
  <Slides>26</Slides>
  <Notes>12</Notes>
  <HiddenSlides>0</HiddenSlides>
  <MMClips>0</MMClips>
  <ScaleCrop>false</ScaleCrop>
  <HeadingPairs>
    <vt:vector size="6" baseType="variant">
      <vt:variant>
        <vt:lpstr>Fonts Used</vt:lpstr>
      </vt:variant>
      <vt:variant>
        <vt:i4>16</vt:i4>
      </vt:variant>
      <vt:variant>
        <vt:lpstr>Theme</vt:lpstr>
      </vt:variant>
      <vt:variant>
        <vt:i4>1</vt:i4>
      </vt:variant>
      <vt:variant>
        <vt:lpstr>Slide Titles</vt:lpstr>
      </vt:variant>
      <vt:variant>
        <vt:i4>26</vt:i4>
      </vt:variant>
    </vt:vector>
  </HeadingPairs>
  <TitlesOfParts>
    <vt:vector size="43" baseType="lpstr">
      <vt:lpstr>Aptos</vt:lpstr>
      <vt:lpstr>Aptos Display</vt:lpstr>
      <vt:lpstr>Arial</vt:lpstr>
      <vt:lpstr>Calibri</vt:lpstr>
      <vt:lpstr>Calibri Light</vt:lpstr>
      <vt:lpstr>Century Gothic</vt:lpstr>
      <vt:lpstr>Courier New</vt:lpstr>
      <vt:lpstr>Kalam</vt:lpstr>
      <vt:lpstr>Montserrat</vt:lpstr>
      <vt:lpstr>Proxima Nova Black</vt:lpstr>
      <vt:lpstr>Proxima Nova Cond Medium</vt:lpstr>
      <vt:lpstr>Proxima Nova Extrabold</vt:lpstr>
      <vt:lpstr>Proxima Nova Semibold</vt:lpstr>
      <vt:lpstr>Tahoma</vt:lpstr>
      <vt:lpstr>Times New Roman</vt:lpstr>
      <vt:lpstr>Trebuchet MS</vt:lpstr>
      <vt:lpstr>office theme</vt:lpstr>
      <vt:lpstr>PowerPoint Presentation</vt:lpstr>
      <vt:lpstr>Mission Statement </vt:lpstr>
      <vt:lpstr>PowerPoint Presentation</vt:lpstr>
      <vt:lpstr>Our Partners</vt:lpstr>
      <vt:lpstr>Training for municipal staff and elected officials. </vt:lpstr>
      <vt:lpstr>Marketing and outreach materials</vt:lpstr>
      <vt:lpstr>Assistance with outreach and educational events.</vt:lpstr>
      <vt:lpstr>Coordinated media campaigns.</vt:lpstr>
      <vt:lpstr>Reporting metrics for outreach efforts.</vt:lpstr>
      <vt:lpstr>Pollution Education and Reporting</vt:lpstr>
      <vt:lpstr>Kari Raburn, PhD Facilitator for the Regional Stormwater Partnership of the Carolinas VP of Chemistry and Engineering with Rising Solutions, PLLC kari.raburn@risingsolutionspllc.com</vt:lpstr>
      <vt:lpstr> Charlotte Water  Interbasin Transfer (IBT) Modification Request</vt:lpstr>
      <vt:lpstr>Presentation Outline</vt:lpstr>
      <vt:lpstr>About Charlotte Water</vt:lpstr>
      <vt:lpstr>Proactive Planning</vt:lpstr>
      <vt:lpstr>What is an Interbasin Transfer (IBT)?</vt:lpstr>
      <vt:lpstr>What is an IBT?</vt:lpstr>
      <vt:lpstr>Why is an IBT Needed?</vt:lpstr>
      <vt:lpstr>IBT Modification and EIS Development Process</vt:lpstr>
      <vt:lpstr>IBT Modification Preliminary Schedule*</vt:lpstr>
      <vt:lpstr>Preliminary Alternatives</vt:lpstr>
      <vt:lpstr>Public Meetings</vt:lpstr>
      <vt:lpstr>Stakeholder Engagement Workshops</vt:lpstr>
      <vt:lpstr>Draft Stakeholder Interests</vt:lpstr>
      <vt:lpstr>Example Workshops Structure</vt:lpstr>
      <vt:lpstr>Questions or Comments?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Emily Hickok</dc:creator>
  <cp:lastModifiedBy>Emily Hickok</cp:lastModifiedBy>
  <cp:revision>7</cp:revision>
  <dcterms:created xsi:type="dcterms:W3CDTF">2013-07-15T20:26:40Z</dcterms:created>
  <dcterms:modified xsi:type="dcterms:W3CDTF">2024-08-16T14:52:57Z</dcterms:modified>
</cp:coreProperties>
</file>